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2"/>
  </p:notesMasterIdLst>
  <p:sldIdLst>
    <p:sldId id="256" r:id="rId3"/>
    <p:sldId id="304" r:id="rId4"/>
    <p:sldId id="312" r:id="rId5"/>
    <p:sldId id="305" r:id="rId6"/>
    <p:sldId id="307" r:id="rId7"/>
    <p:sldId id="311" r:id="rId8"/>
    <p:sldId id="306" r:id="rId9"/>
    <p:sldId id="310" r:id="rId10"/>
    <p:sldId id="314" r:id="rId11"/>
  </p:sldIdLst>
  <p:sldSz cx="9144000" cy="6858000" type="screen4x3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5"/>
    <a:srgbClr val="FFEEB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444" y="102"/>
      </p:cViewPr>
      <p:guideLst>
        <p:guide orient="horz" pos="1117"/>
        <p:guide orient="horz" pos="572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498E-53A1-432B-8DE2-C1CE1B8BDB8C}" type="datetimeFigureOut">
              <a:rPr lang="fi-FI" smtClean="0"/>
              <a:t>28.2.2018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0E303-FA13-4DC7-B46C-0D1BC2166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65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82191"/>
            <a:ext cx="8229600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699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28.2.2018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82191"/>
            <a:ext cx="8229600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699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28.2.2018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2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9" b="232"/>
          <a:stretch/>
        </p:blipFill>
        <p:spPr>
          <a:xfrm>
            <a:off x="0" y="3672000"/>
            <a:ext cx="9144000" cy="316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82191"/>
            <a:ext cx="8229600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699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28.2.2018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82191"/>
            <a:ext cx="8229600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699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28.2.2018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57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9" b="232"/>
          <a:stretch/>
        </p:blipFill>
        <p:spPr>
          <a:xfrm>
            <a:off x="0" y="3672000"/>
            <a:ext cx="9144000" cy="316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48680"/>
            <a:ext cx="4513759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772815"/>
            <a:ext cx="4485184" cy="41044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28.2.2018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3"/>
          </p:nvPr>
        </p:nvSpPr>
        <p:spPr>
          <a:xfrm>
            <a:off x="5219700" y="549275"/>
            <a:ext cx="3600450" cy="5327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553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48680"/>
            <a:ext cx="4513759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772815"/>
            <a:ext cx="4485184" cy="446449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28.2.2018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3"/>
          </p:nvPr>
        </p:nvSpPr>
        <p:spPr>
          <a:xfrm>
            <a:off x="5219700" y="549274"/>
            <a:ext cx="3600450" cy="6048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761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8281" y="548680"/>
            <a:ext cx="4513759" cy="90212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856" y="1772815"/>
            <a:ext cx="4485184" cy="446449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376264" cy="365125"/>
          </a:xfrm>
        </p:spPr>
        <p:txBody>
          <a:bodyPr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Linea</a:t>
            </a:r>
            <a:r>
              <a:rPr lang="fi-FI" dirty="0"/>
              <a:t> Konsultit Oy | </a:t>
            </a:r>
            <a:fld id="{1CADF4D6-D4FE-4630-90FC-6AEED1457567}" type="datetimeFigureOut">
              <a:rPr lang="fi-FI" smtClean="0"/>
              <a:pPr/>
              <a:t>28.2.2018</a:t>
            </a:fld>
            <a:r>
              <a:rPr lang="fi-FI" dirty="0"/>
              <a:t> | sivu </a:t>
            </a:r>
            <a:fld id="{A8BDAC94-CEA5-4354-9DD8-D95D8DD2504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Kuvan paikkamerkki 11"/>
          <p:cNvSpPr>
            <a:spLocks noGrp="1"/>
          </p:cNvSpPr>
          <p:nvPr>
            <p:ph type="pic" sz="quarter" idx="14"/>
          </p:nvPr>
        </p:nvSpPr>
        <p:spPr>
          <a:xfrm>
            <a:off x="5219700" y="3501008"/>
            <a:ext cx="3600450" cy="27362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1"/>
          <p:cNvSpPr>
            <a:spLocks noGrp="1"/>
          </p:cNvSpPr>
          <p:nvPr>
            <p:ph type="pic" sz="quarter" idx="15"/>
          </p:nvPr>
        </p:nvSpPr>
        <p:spPr>
          <a:xfrm>
            <a:off x="5219700" y="549275"/>
            <a:ext cx="3600450" cy="27362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6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Linea Konsultit Oy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AC94-CEA5-4354-9DD8-D95D8DD250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6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2" r:id="rId4"/>
    <p:sldLayoutId id="2147483664" r:id="rId5"/>
    <p:sldLayoutId id="2147483663" r:id="rId6"/>
    <p:sldLayoutId id="2147483665" r:id="rId7"/>
    <p:sldLayoutId id="2147483666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72"/>
            <a:ext cx="9144000" cy="6857999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058850" y="3140968"/>
            <a:ext cx="6905637" cy="21602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69F1F63-4189-4FF0-BAAF-70B7A461F9B0}"/>
              </a:ext>
            </a:extLst>
          </p:cNvPr>
          <p:cNvSpPr txBox="1"/>
          <p:nvPr/>
        </p:nvSpPr>
        <p:spPr>
          <a:xfrm>
            <a:off x="2071262" y="3212976"/>
            <a:ext cx="696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PIRKANMAAN ELY-KESKUKSEN</a:t>
            </a:r>
          </a:p>
          <a:p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MAANTIEVERKON SEUDULLINEN MERKITYS</a:t>
            </a:r>
          </a:p>
          <a:p>
            <a:endParaRPr lang="fi-FI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i-FI" altLang="fi-FI" sz="2400" dirty="0"/>
              <a:t>Esittelykalvot, helmikuu 2018</a:t>
            </a:r>
          </a:p>
        </p:txBody>
      </p:sp>
    </p:spTree>
    <p:extLst>
      <p:ext uri="{BB962C8B-B14F-4D97-AF65-F5344CB8AC3E}">
        <p14:creationId xmlns:p14="http://schemas.microsoft.com/office/powerpoint/2010/main" val="229548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fi-FI" dirty="0"/>
              <a:t>Eteneminen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340768"/>
            <a:ext cx="8301608" cy="4884395"/>
          </a:xfrm>
        </p:spPr>
        <p:txBody>
          <a:bodyPr>
            <a:noAutofit/>
          </a:bodyPr>
          <a:lstStyle/>
          <a:p>
            <a:r>
              <a:rPr lang="fi-FI" sz="1700" dirty="0"/>
              <a:t>Yleisen tieverkon laajuudesta asemakaava-alueilla laadittiin valtakunnallisen ohjeistuksen pohjalta tiepiireittäin karttatarkastelu vuonna 2001.</a:t>
            </a:r>
          </a:p>
          <a:p>
            <a:r>
              <a:rPr lang="fi-FI" sz="1700" dirty="0"/>
              <a:t>Karttatarkastelua päivitettiin edellisen kerran Pirkanmaan ELY-keskuksen</a:t>
            </a:r>
            <a:br>
              <a:rPr lang="fi-FI" sz="1700" dirty="0"/>
            </a:br>
            <a:r>
              <a:rPr lang="fi-FI" sz="1700" dirty="0"/>
              <a:t>toimesta vuonna 2011.</a:t>
            </a:r>
          </a:p>
          <a:p>
            <a:r>
              <a:rPr lang="fi-FI" sz="1700" dirty="0"/>
              <a:t>Nyt laadittu päivitys tarkensi näitä maantieverkon laajuustarkasteluita. Tässä</a:t>
            </a:r>
            <a:br>
              <a:rPr lang="fi-FI" sz="1700" dirty="0"/>
            </a:br>
            <a:r>
              <a:rPr lang="fi-FI" sz="1700" dirty="0"/>
              <a:t>työssä Pirkanmaan ELY-keskuksen alueen maantieverkkoa tarkasteltiin</a:t>
            </a:r>
            <a:br>
              <a:rPr lang="fi-FI" sz="1700" dirty="0"/>
            </a:br>
            <a:r>
              <a:rPr lang="fi-FI" sz="1700" dirty="0"/>
              <a:t>yhtenäisin kriteerein, jotka kuvaavat liikenteen koostumuksen seudullisuutta,</a:t>
            </a:r>
            <a:br>
              <a:rPr lang="fi-FI" sz="1700" dirty="0"/>
            </a:br>
            <a:r>
              <a:rPr lang="fi-FI" sz="1700" dirty="0"/>
              <a:t>väylän seudullista merkitystä aluerakenteessa sekä työmatkojen seudullisuutta.</a:t>
            </a:r>
          </a:p>
          <a:p>
            <a:r>
              <a:rPr lang="fi-FI" sz="1700" dirty="0"/>
              <a:t>Tällä tarkastelulla löydettiin ne tiejaksot, joiden osoittaminen ja säilyttäminen asemakaavoissa maanteinä on perusteltua merkittävän seudullisen liikenteen näkökulmasta. Kaikki valtatiet ja kantatiet määritettiin työssä seudulliseksi tieverkoksi.</a:t>
            </a:r>
          </a:p>
          <a:p>
            <a:r>
              <a:rPr lang="fi-FI" sz="1700" dirty="0"/>
              <a:t>Maantien hallinnollinen muutos esitetään pääsääntöisesti tiesuunnitelmassa.</a:t>
            </a:r>
          </a:p>
          <a:p>
            <a:endParaRPr lang="fi-FI" sz="1700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sz="1700" u="sng" dirty="0">
                <a:sym typeface="Wingdings" panose="05000000000000000000" pitchFamily="2" charset="2"/>
              </a:rPr>
              <a:t>Pirkanmaan ELY-keskus hyödyntää työn tuloksia toiminnallisen ja hallinnollisen luokituksen määrittelyissä ja kuntien vuoropuhelussa liittyen maankäytön suunnitteluun</a:t>
            </a:r>
            <a:endParaRPr lang="fi-FI" sz="17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28.2.2018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fi-FI" dirty="0"/>
              <a:t>Taustaa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340768"/>
            <a:ext cx="8301608" cy="4884395"/>
          </a:xfrm>
        </p:spPr>
        <p:txBody>
          <a:bodyPr>
            <a:noAutofit/>
          </a:bodyPr>
          <a:lstStyle/>
          <a:p>
            <a:r>
              <a:rPr lang="fi-FI" sz="1800" dirty="0"/>
              <a:t>Toimintaympäristössä tapahtuneet muutokset</a:t>
            </a:r>
          </a:p>
          <a:p>
            <a:pPr lvl="1"/>
            <a:r>
              <a:rPr lang="fi-FI" sz="1600" dirty="0"/>
              <a:t>Toimintaympäristö on muuttunut 2000-luvun alun jälkeen taajama-alueiden laajentumisen, kuntaliitosten ja maanteiden paikallisen liikenteen roolin kasvamisen myötä.</a:t>
            </a:r>
          </a:p>
          <a:p>
            <a:pPr lvl="1"/>
            <a:endParaRPr lang="fi-FI" sz="1600" dirty="0"/>
          </a:p>
          <a:p>
            <a:r>
              <a:rPr lang="fi-FI" sz="1800" dirty="0"/>
              <a:t>Lainsäädännöllinen tausta</a:t>
            </a:r>
          </a:p>
          <a:p>
            <a:pPr lvl="1"/>
            <a:r>
              <a:rPr lang="fi-FI" sz="1600" dirty="0"/>
              <a:t>Yleisen liikenteen määrittely, hallituksen esitys (HE 17/2004 vp)</a:t>
            </a:r>
            <a:br>
              <a:rPr lang="fi-FI" sz="1600" dirty="0"/>
            </a:br>
            <a:r>
              <a:rPr lang="fi-FI" sz="1600" dirty="0"/>
              <a:t>eduskunnalle maantielaiksi</a:t>
            </a:r>
          </a:p>
          <a:p>
            <a:pPr lvl="1"/>
            <a:r>
              <a:rPr lang="fi-FI" sz="1600" dirty="0"/>
              <a:t>Maantielaki (503/2005)</a:t>
            </a:r>
          </a:p>
          <a:p>
            <a:pPr lvl="2"/>
            <a:r>
              <a:rPr lang="fi-FI" sz="1400" dirty="0"/>
              <a:t>4 § ”Maantiet ja niiden luokittelu”</a:t>
            </a:r>
          </a:p>
          <a:p>
            <a:pPr lvl="2"/>
            <a:r>
              <a:rPr lang="fi-FI" sz="1400" dirty="0"/>
              <a:t>13 § ”Maantien rakentaminen”</a:t>
            </a:r>
          </a:p>
          <a:p>
            <a:pPr lvl="1"/>
            <a:r>
              <a:rPr lang="fi-FI" sz="1600" dirty="0"/>
              <a:t>Maankäyttö- ja rakennuslaki (132/1999)</a:t>
            </a:r>
          </a:p>
          <a:p>
            <a:pPr lvl="2"/>
            <a:r>
              <a:rPr lang="fi-FI" sz="1400" dirty="0"/>
              <a:t>83.4 § ”Yleinen alue, katualue ja liikennealue”</a:t>
            </a:r>
          </a:p>
          <a:p>
            <a:pPr lvl="2"/>
            <a:r>
              <a:rPr lang="fi-FI" sz="1400" dirty="0"/>
              <a:t>86 a § ”Maantien muuttaminen kaduksi”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28.2.2018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1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Maankäyttö- ja rakennuslaki (132/1999)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340768"/>
            <a:ext cx="8301608" cy="4884395"/>
          </a:xfrm>
        </p:spPr>
        <p:txBody>
          <a:bodyPr>
            <a:noAutofit/>
          </a:bodyPr>
          <a:lstStyle/>
          <a:p>
            <a:r>
              <a:rPr lang="fi-FI" sz="1600" dirty="0"/>
              <a:t>83.4 § ”Yleinen alue, katualue ja liikennealue”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Maanteiden liikennealueita (asemakaavoissa LT-alue) voidaan osoittaa valta-,</a:t>
            </a:r>
            <a:br>
              <a:rPr lang="fi-FI" sz="1600" dirty="0"/>
            </a:br>
            <a:r>
              <a:rPr lang="fi-FI" sz="1600" dirty="0"/>
              <a:t>kanta- ja seututeitä varten sekä niitä yhdistäviä ja niiden jatkeena olevia teitä</a:t>
            </a:r>
            <a:br>
              <a:rPr lang="fi-FI" sz="1600" dirty="0"/>
            </a:br>
            <a:r>
              <a:rPr lang="fi-FI" sz="1600" dirty="0"/>
              <a:t>varten, jotka palvelevat pääasiallisesti muuta kuin paikallista liikennettä.</a:t>
            </a:r>
            <a:br>
              <a:rPr lang="fi-FI" sz="1600" dirty="0"/>
            </a:br>
            <a:r>
              <a:rPr lang="fi-FI" sz="1600" dirty="0"/>
              <a:t>Maantiehen kuuluvalle kevyen liikenteen väylälle voidaan osoittaa muusta liikennealueesta erillinen liikennealue, jos se on paikallisista olosuhteista johtuen perusteltua.</a:t>
            </a:r>
          </a:p>
          <a:p>
            <a:r>
              <a:rPr lang="fi-FI" sz="1600" dirty="0"/>
              <a:t>86 a § ”Maantien muuttaminen kaduksi”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Maantie, joka asemakaavassa on osoitettu kaduksi, muuttuu kunnan tekemällä kadunpitopäätöksellä kaduksi. Kadunpitopäätökset tulee tehdä tarkoituksenmukaisina kokonaisuuksina ottaen huomioon kunnossapidon vaatimukset ja maankäytön sekä</a:t>
            </a:r>
            <a:br>
              <a:rPr lang="fi-FI" sz="1600" dirty="0"/>
            </a:br>
            <a:r>
              <a:rPr lang="fi-FI" sz="1600" dirty="0"/>
              <a:t>tie- ja katuverkon toteutuminen.</a:t>
            </a:r>
          </a:p>
          <a:p>
            <a:pPr marL="741600" lvl="1" indent="0">
              <a:buNone/>
            </a:pPr>
            <a:endParaRPr lang="fi-FI" sz="1600" dirty="0">
              <a:sym typeface="Wingdings" panose="05000000000000000000" pitchFamily="2" charset="2"/>
            </a:endParaRPr>
          </a:p>
          <a:p>
            <a:pPr marL="741600" lvl="1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Maantien osoittaminen asemakaavassa kaduksi ei edellytä välitöntä kaduksi muuttamista, vaan maantie voi sijaita katualueella kunnes kunnalle syntyy maankäytön kehittymisen myötä kadunpitovelvollisuus ja kunta tekee kadunpitopäätöksen.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28.2.2018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2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58577"/>
          </a:xfrm>
        </p:spPr>
        <p:txBody>
          <a:bodyPr>
            <a:normAutofit/>
          </a:bodyPr>
          <a:lstStyle/>
          <a:p>
            <a:pPr algn="l" eaLnBrk="1" hangingPunct="1"/>
            <a:r>
              <a:rPr lang="fi-FI" dirty="0"/>
              <a:t>Lähtötiedot ja menetelmät (1/2)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052736"/>
            <a:ext cx="8301608" cy="5328592"/>
          </a:xfrm>
        </p:spPr>
        <p:txBody>
          <a:bodyPr>
            <a:noAutofit/>
          </a:bodyPr>
          <a:lstStyle/>
          <a:p>
            <a:r>
              <a:rPr lang="fi-FI" sz="1500" dirty="0"/>
              <a:t>Liikenneviraston valtakunnallinen liikennemalli (BRUTUS), 2016</a:t>
            </a:r>
          </a:p>
          <a:p>
            <a:pPr lvl="1"/>
            <a:r>
              <a:rPr lang="fi-FI" sz="1300" dirty="0"/>
              <a:t>Osa-alueiden väliset yli 20 kilometrin matkat sijoitettu mallin osa-aluejaolla mallin tieverkolle ja</a:t>
            </a:r>
            <a:br>
              <a:rPr lang="fi-FI" sz="1300" dirty="0"/>
            </a:br>
            <a:r>
              <a:rPr lang="fi-FI" sz="1300" dirty="0"/>
              <a:t>laskettu seudullinen KVL ja seudullisen liikenteen osuus koko liikenteestä.</a:t>
            </a:r>
          </a:p>
          <a:p>
            <a:pPr lvl="1"/>
            <a:r>
              <a:rPr lang="fi-FI" sz="1300" dirty="0"/>
              <a:t>Kun valtakunnallisen liikennemallin EMME-verkko ja osa-aluejako ovat tähän käyttötarkoitukseen</a:t>
            </a:r>
            <a:br>
              <a:rPr lang="fi-FI" sz="1300" dirty="0"/>
            </a:br>
            <a:r>
              <a:rPr lang="fi-FI" sz="1300" dirty="0"/>
              <a:t>liian harvoja, on tässä työssä käytetty samasta lähtöaineistosta BRUTUS-mallilla muodostettua</a:t>
            </a:r>
            <a:br>
              <a:rPr lang="fi-FI" sz="1300" dirty="0"/>
            </a:br>
            <a:r>
              <a:rPr lang="fi-FI" sz="1300" dirty="0"/>
              <a:t>1*1 kilometrin ruutuaineiston liikennekuvausta, joka sijoitettu tieverkolle nopeinta reittiä pitkin.</a:t>
            </a:r>
          </a:p>
          <a:p>
            <a:pPr lvl="1"/>
            <a:r>
              <a:rPr lang="fi-FI" sz="1300" dirty="0"/>
              <a:t>Tie seudullisesti merkittävä, jos yli 20 kilometrin matkojen KVL &gt; 2 000 (1 000) ja</a:t>
            </a:r>
            <a:br>
              <a:rPr lang="fi-FI" sz="1300" dirty="0"/>
            </a:br>
            <a:r>
              <a:rPr lang="fi-FI" sz="1300" dirty="0"/>
              <a:t>suhteellinen osuus yli 60 % (40 %) .</a:t>
            </a:r>
          </a:p>
          <a:p>
            <a:r>
              <a:rPr lang="fi-FI" sz="1500" dirty="0"/>
              <a:t>Aluerakenne, 2015</a:t>
            </a:r>
          </a:p>
          <a:p>
            <a:pPr lvl="1"/>
            <a:r>
              <a:rPr lang="fi-FI" sz="1300" dirty="0"/>
              <a:t>Aluerakenteen määrittely perustuu Pirkanmaan palveluverkko 2040 -työhön ja siinä esitettyyn</a:t>
            </a:r>
            <a:br>
              <a:rPr lang="fi-FI" sz="1300" dirty="0"/>
            </a:br>
            <a:r>
              <a:rPr lang="fi-FI" sz="1300" dirty="0"/>
              <a:t>tavoitteelliseen palvelu- ja keskusverkkoon vuodelle 2040.</a:t>
            </a:r>
          </a:p>
          <a:p>
            <a:pPr lvl="1"/>
            <a:r>
              <a:rPr lang="fi-FI" sz="1300" dirty="0"/>
              <a:t>Kaupunkitasoisiksi keskuksiksi tunnistettu Akaa, Hämeenkyrö, Ikaalinen, Kangasala, Lempäälä, Mänttä-Vilppula, Nokia, Orivesi, Parkano, Pirkkala, Sastamala, Tampere, Valkeakoski, Virrat ja Ylöjärvi</a:t>
            </a:r>
          </a:p>
          <a:p>
            <a:pPr lvl="1"/>
            <a:r>
              <a:rPr lang="fi-FI" sz="1300" dirty="0"/>
              <a:t>Kuntatason keskuksiksi tunnistettu Juupajoki, Kihniö, Punkalaidun, Pälkäne, Ruovesi, Urjala ja Vesilahti.</a:t>
            </a:r>
          </a:p>
          <a:p>
            <a:pPr lvl="1"/>
            <a:r>
              <a:rPr lang="fi-FI" sz="1300" dirty="0"/>
              <a:t>Yhteydet Pirkanmaan kaupunki- ja kuntatason keskusten sekä naapurimaakuntien maakunta- ja seutukeskusten välillä myös huomioitu.</a:t>
            </a:r>
          </a:p>
          <a:p>
            <a:pPr lvl="1"/>
            <a:r>
              <a:rPr lang="fi-FI" sz="1300" dirty="0"/>
              <a:t>Sijoitettu tieverkolle nopeinta reittiä pitkin (Network </a:t>
            </a:r>
            <a:r>
              <a:rPr lang="fi-FI" sz="1300" dirty="0" err="1"/>
              <a:t>Analyst</a:t>
            </a:r>
            <a:r>
              <a:rPr lang="fi-FI" sz="1300" dirty="0"/>
              <a:t>).</a:t>
            </a:r>
          </a:p>
          <a:p>
            <a:pPr lvl="1"/>
            <a:r>
              <a:rPr lang="fi-FI" sz="1300" dirty="0"/>
              <a:t>Tie seudullisesti merkittävä, jos se yhdistää maakunnan sisällä kaupunkitason keskuksia ja naapurimaakuntien maakunta- ja seutukeskuksia (harva verkko).</a:t>
            </a:r>
          </a:p>
          <a:p>
            <a:pPr lvl="1"/>
            <a:r>
              <a:rPr lang="fi-FI" sz="1300" dirty="0"/>
              <a:t>Lisäksi muodostettu tiivis verkko, joka yhdistää maakuntien sisällä kaupunki- ja kuntatason keskuksia ja naapurimaakuntien maakunta- ja seutukeskuksia.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28.2.2018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2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58577"/>
          </a:xfrm>
        </p:spPr>
        <p:txBody>
          <a:bodyPr>
            <a:normAutofit/>
          </a:bodyPr>
          <a:lstStyle/>
          <a:p>
            <a:r>
              <a:rPr lang="fi-FI" dirty="0"/>
              <a:t>Lähtötiedot ja menetelmät (2/2)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052736"/>
            <a:ext cx="8301608" cy="5328592"/>
          </a:xfrm>
        </p:spPr>
        <p:txBody>
          <a:bodyPr>
            <a:noAutofit/>
          </a:bodyPr>
          <a:lstStyle/>
          <a:p>
            <a:r>
              <a:rPr lang="fi-FI" sz="1400" dirty="0"/>
              <a:t>YKR-työmatkat, 2012</a:t>
            </a:r>
          </a:p>
          <a:p>
            <a:pPr lvl="1"/>
            <a:r>
              <a:rPr lang="fi-FI" sz="1200" dirty="0"/>
              <a:t>Mukana Pirkanmaan ELY-keskuksen alueelle päätyvät 20–150 kilometrin työmatkat</a:t>
            </a:r>
          </a:p>
          <a:p>
            <a:pPr lvl="1"/>
            <a:r>
              <a:rPr lang="fi-FI" sz="1200" dirty="0"/>
              <a:t>Reititetty tieverkolle </a:t>
            </a:r>
            <a:r>
              <a:rPr lang="fi-FI" sz="1200" dirty="0" err="1"/>
              <a:t>Digiroad</a:t>
            </a:r>
            <a:r>
              <a:rPr lang="fi-FI" sz="1200" dirty="0"/>
              <a:t>-aineiston avulla, </a:t>
            </a:r>
            <a:r>
              <a:rPr lang="fi-FI" sz="1200" dirty="0" err="1"/>
              <a:t>YKR:n</a:t>
            </a:r>
            <a:r>
              <a:rPr lang="fi-FI" sz="1200" dirty="0"/>
              <a:t> työpaikka- ja asuinpaikkaruudun perusteella</a:t>
            </a:r>
            <a:br>
              <a:rPr lang="fi-FI" sz="1200" dirty="0"/>
            </a:br>
            <a:r>
              <a:rPr lang="fi-FI" sz="1200" dirty="0"/>
              <a:t>(Network </a:t>
            </a:r>
            <a:r>
              <a:rPr lang="fi-FI" sz="1200" dirty="0" err="1"/>
              <a:t>Analyst</a:t>
            </a:r>
            <a:r>
              <a:rPr lang="fi-FI" sz="1200" dirty="0"/>
              <a:t> -työkalu)</a:t>
            </a:r>
          </a:p>
          <a:p>
            <a:pPr lvl="1"/>
            <a:r>
              <a:rPr lang="fi-FI" sz="1200" dirty="0"/>
              <a:t>Reititys tehty nopeinta reittiä pitkin suosien pääteitä</a:t>
            </a:r>
          </a:p>
          <a:p>
            <a:pPr lvl="1"/>
            <a:r>
              <a:rPr lang="fi-FI" sz="1200" dirty="0"/>
              <a:t>Tie seudullisesti merkittävä, jos yli 20 kilometrin työmatkoja &gt; 500 (100)</a:t>
            </a:r>
          </a:p>
          <a:p>
            <a:r>
              <a:rPr lang="fi-FI" sz="1400" dirty="0"/>
              <a:t>Asemakaava-alueet, 2017</a:t>
            </a:r>
          </a:p>
          <a:p>
            <a:pPr lvl="1"/>
            <a:r>
              <a:rPr lang="fi-FI" sz="1200" dirty="0"/>
              <a:t>Suomen ympäristökeskuksen Avoin tieto -palvelun aineisto asemakaavojen ulkorajoista</a:t>
            </a:r>
          </a:p>
          <a:p>
            <a:pPr lvl="1"/>
            <a:r>
              <a:rPr lang="fi-FI" sz="1200" dirty="0"/>
              <a:t>Laskettu taulukkoon, kuinka paljon tieosan pituudesta sijoittuu asemakaava-alueelle (%)</a:t>
            </a:r>
          </a:p>
          <a:p>
            <a:r>
              <a:rPr lang="fi-FI" sz="1400" dirty="0"/>
              <a:t>Valmisteilla olevat asemakaavat, 2017</a:t>
            </a:r>
          </a:p>
          <a:p>
            <a:pPr lvl="1"/>
            <a:r>
              <a:rPr lang="fi-FI" sz="1200" dirty="0"/>
              <a:t>Valmisteilla olevat asemakaavat Pirkanmaan alueella, Pirkanmaan ELY-keskus, Martti Vaali, marraskuu 2017</a:t>
            </a:r>
          </a:p>
          <a:p>
            <a:pPr lvl="1"/>
            <a:r>
              <a:rPr lang="fi-FI" sz="1200" dirty="0"/>
              <a:t>Laskettu taulukkoon, kuinka paljon tieosan pituudesta sijoittuu valmisteilla olevalle asemakaava-alueelle (%)</a:t>
            </a:r>
          </a:p>
          <a:p>
            <a:r>
              <a:rPr lang="fi-FI" sz="1400" dirty="0"/>
              <a:t>Taajama-alueet, 2015</a:t>
            </a:r>
          </a:p>
          <a:p>
            <a:pPr lvl="1"/>
            <a:r>
              <a:rPr lang="fi-FI" sz="1200" dirty="0"/>
              <a:t>Taajamatiedot perustuvat Suomen ympäristökeskuksen YKR-aineistoon</a:t>
            </a:r>
          </a:p>
          <a:p>
            <a:pPr lvl="1"/>
            <a:r>
              <a:rPr lang="fi-FI" sz="1200" dirty="0"/>
              <a:t>Laskettu taulukkoon, kuinka paljon tieosan pituudesta sijoittuu taajama-alueelle (%)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1400" dirty="0"/>
              <a:t>Valtakunnallisesti merkittävät satamat, lentokentät, rautatieasemat (kaukoliikenne) ja matkakeskukset</a:t>
            </a:r>
          </a:p>
          <a:p>
            <a:pPr lvl="1"/>
            <a:r>
              <a:rPr lang="fi-FI" sz="1200" dirty="0"/>
              <a:t>Satamat (--)</a:t>
            </a:r>
          </a:p>
          <a:p>
            <a:pPr lvl="1"/>
            <a:r>
              <a:rPr lang="fi-FI" sz="1200" dirty="0"/>
              <a:t>Lentokentät (Tampere-Pirkkalan lentoasema)</a:t>
            </a:r>
          </a:p>
          <a:p>
            <a:pPr lvl="1"/>
            <a:r>
              <a:rPr lang="fi-FI" sz="1200" dirty="0"/>
              <a:t>Rautatieasemat, kaukoliikenne (Karkku, Lempäälä, Nokia, Tampere, Orivesi, Parkano, Toijala ja Vammala)</a:t>
            </a:r>
          </a:p>
          <a:p>
            <a:pPr lvl="1"/>
            <a:r>
              <a:rPr lang="fi-FI" sz="1200" dirty="0"/>
              <a:t>Matkakeskukset (--)</a:t>
            </a:r>
          </a:p>
          <a:p>
            <a:pPr lvl="1"/>
            <a:r>
              <a:rPr lang="fi-FI" sz="1200" dirty="0"/>
              <a:t>Taulukossa oma sarake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28.2.2018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58577"/>
          </a:xfrm>
        </p:spPr>
        <p:txBody>
          <a:bodyPr>
            <a:normAutofit fontScale="90000"/>
          </a:bodyPr>
          <a:lstStyle/>
          <a:p>
            <a:r>
              <a:rPr lang="fi-FI" dirty="0"/>
              <a:t>Ominaispiirteitä niille tiejaksoille, joilla on merkittävää seudullista liikennettä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7869560" cy="4884395"/>
          </a:xfrm>
        </p:spPr>
        <p:txBody>
          <a:bodyPr>
            <a:noAutofit/>
          </a:bodyPr>
          <a:lstStyle/>
          <a:p>
            <a:r>
              <a:rPr lang="fi-FI" sz="1800" dirty="0"/>
              <a:t>Pitkämatkaisen liikenteen määrä ja sen osuus koko liikennemäärästä (KVL)</a:t>
            </a:r>
            <a:br>
              <a:rPr lang="fi-FI" sz="1800" dirty="0"/>
            </a:br>
            <a:r>
              <a:rPr lang="fi-FI" sz="1800" dirty="0"/>
              <a:t>ovat merkittäviä</a:t>
            </a:r>
          </a:p>
          <a:p>
            <a:pPr lvl="1"/>
            <a:r>
              <a:rPr lang="fi-FI" sz="1400" dirty="0"/>
              <a:t>yli 20 kilometrin matkojen KVL yli 1 000/2 000</a:t>
            </a:r>
          </a:p>
          <a:p>
            <a:pPr lvl="1"/>
            <a:r>
              <a:rPr lang="fi-FI" sz="1400" dirty="0"/>
              <a:t>yli 20 kilometrin matkojen osuus </a:t>
            </a:r>
            <a:r>
              <a:rPr lang="fi-FI" sz="1400" dirty="0" err="1"/>
              <a:t>KVL:stä</a:t>
            </a:r>
            <a:r>
              <a:rPr lang="fi-FI" sz="1400" dirty="0"/>
              <a:t> yli 60 %/40 %</a:t>
            </a:r>
          </a:p>
          <a:p>
            <a:r>
              <a:rPr lang="fi-FI" sz="1800" dirty="0"/>
              <a:t>Aluerakenne</a:t>
            </a:r>
          </a:p>
          <a:p>
            <a:pPr lvl="1"/>
            <a:r>
              <a:rPr lang="fi-FI" sz="1400" dirty="0"/>
              <a:t>yhteys Pirkanmaan ELY-keskuksen alueen kaupunki- ja kuntatason keskusten välillä tai yhteys naapurimaakuntien maakunta- ja seutukeskuksiin (tiivis verkko)</a:t>
            </a:r>
          </a:p>
          <a:p>
            <a:pPr lvl="1"/>
            <a:r>
              <a:rPr lang="fi-FI" sz="1400" dirty="0"/>
              <a:t>yhteys Pirkanmaan ELY-keskuksen alueen kaupunkitasoisten keskusten välillä tai yhteys naapurimaakuntien maakunta- ja seutukeskuksiin (harva verkko)</a:t>
            </a:r>
          </a:p>
          <a:p>
            <a:pPr lvl="0"/>
            <a:r>
              <a:rPr lang="fi-FI" sz="1800" dirty="0"/>
              <a:t>Seudullisen työmatkaliikenteen määrä on merkittävä</a:t>
            </a:r>
          </a:p>
          <a:p>
            <a:pPr lvl="1"/>
            <a:r>
              <a:rPr lang="fi-FI" sz="1400" dirty="0"/>
              <a:t>yli 20 kilometrin työmatkoja vuorokaudessa yli 100/500</a:t>
            </a:r>
          </a:p>
          <a:p>
            <a:r>
              <a:rPr lang="fi-FI" sz="1800" dirty="0"/>
              <a:t>Yhteydet keskustan ulkopuolella sijaitseviin valtakunnallisesti merkittäviin satamiin, lentokentille, rautatieasemille (kaukoliikenne) ja matkakeskuksiin</a:t>
            </a:r>
            <a:br>
              <a:rPr lang="fi-FI" sz="1800" dirty="0"/>
            </a:br>
            <a:r>
              <a:rPr lang="fi-FI" sz="1800" dirty="0"/>
              <a:t>(HE 17/2004 eduskunnalle maantielaiksi, ”</a:t>
            </a:r>
            <a:r>
              <a:rPr lang="fi-FI" sz="1800" i="1" dirty="0"/>
              <a:t>Yhteydet solmupisteisiin, julkisiin laitoksiin ja erityiskohteisiin, joihin pääsyä ei ole rajoitettu, palvelevat yleistä liikennettä</a:t>
            </a:r>
            <a:r>
              <a:rPr lang="fi-FI" sz="1800" dirty="0"/>
              <a:t>”)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28.2.2018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6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i-FI" dirty="0"/>
              <a:t>Laskennallisia menetelmiä maantieverkon seudullisen merkityksen määrittelemiseksi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7869560" cy="4884395"/>
          </a:xfrm>
        </p:spPr>
        <p:txBody>
          <a:bodyPr>
            <a:noAutofit/>
          </a:bodyPr>
          <a:lstStyle/>
          <a:p>
            <a:r>
              <a:rPr lang="fi-FI" sz="1600" dirty="0"/>
              <a:t>VE1 – Seudullista liikennettä yli 60 % ja lisäksi joko</a:t>
            </a:r>
          </a:p>
          <a:p>
            <a:pPr lvl="1"/>
            <a:r>
              <a:rPr lang="fi-FI" sz="1300" dirty="0"/>
              <a:t>Seudullinen KVL &gt; 1 000 tai</a:t>
            </a:r>
          </a:p>
          <a:p>
            <a:pPr lvl="1"/>
            <a:r>
              <a:rPr lang="fi-FI" sz="1300" dirty="0"/>
              <a:t>Seudullista työmatkaliikennettä yli 100 tai</a:t>
            </a:r>
          </a:p>
          <a:p>
            <a:pPr lvl="1"/>
            <a:r>
              <a:rPr lang="fi-FI" sz="1300" dirty="0"/>
              <a:t>Kaupunki- ja kuntatason keskuksia yhdistävä väylä</a:t>
            </a:r>
            <a:br>
              <a:rPr lang="fi-FI" sz="1300" dirty="0"/>
            </a:br>
            <a:endParaRPr lang="fi-FI" sz="1300" i="1" dirty="0"/>
          </a:p>
          <a:p>
            <a:pPr marL="0" indent="0">
              <a:buNone/>
            </a:pPr>
            <a:r>
              <a:rPr lang="fi-FI" sz="1600" dirty="0"/>
              <a:t>TAI</a:t>
            </a:r>
            <a:endParaRPr lang="fi-FI" sz="1300" dirty="0"/>
          </a:p>
          <a:p>
            <a:r>
              <a:rPr lang="fi-FI" sz="1600" dirty="0"/>
              <a:t>VE2 – Seudullista liikennettä yli 40 % ja lisäksi joko</a:t>
            </a:r>
          </a:p>
          <a:p>
            <a:pPr lvl="1"/>
            <a:r>
              <a:rPr lang="fi-FI" sz="1300" dirty="0"/>
              <a:t>Seudullinen KVL &gt; 2 000 tai</a:t>
            </a:r>
          </a:p>
          <a:p>
            <a:pPr lvl="1"/>
            <a:r>
              <a:rPr lang="fi-FI" sz="1300" dirty="0"/>
              <a:t>Seudullista työmatkaliikennettä yli 500 tai</a:t>
            </a:r>
          </a:p>
          <a:p>
            <a:pPr lvl="1"/>
            <a:r>
              <a:rPr lang="fi-FI" sz="1300" dirty="0"/>
              <a:t>Kaupunkitason keskuksia yhdistävä väylä</a:t>
            </a:r>
            <a:br>
              <a:rPr lang="fi-FI" sz="1300" dirty="0"/>
            </a:br>
            <a:endParaRPr lang="fi-FI" sz="1400" i="1" dirty="0"/>
          </a:p>
          <a:p>
            <a:pPr marL="0" indent="0">
              <a:buNone/>
            </a:pPr>
            <a:r>
              <a:rPr lang="fi-FI" sz="1600" dirty="0"/>
              <a:t>TAI</a:t>
            </a:r>
            <a:endParaRPr lang="fi-FI" sz="1300" dirty="0"/>
          </a:p>
          <a:p>
            <a:r>
              <a:rPr lang="fi-FI" sz="1600" dirty="0"/>
              <a:t>VE3 – Toteutuu kaksi ehtoa seudullisesti merkittävästä tiestä ja yksi ehto seudullisesti melko merkittävästä tiestä (luku suluissa) </a:t>
            </a:r>
            <a:endParaRPr lang="fi-FI" sz="1300" dirty="0"/>
          </a:p>
          <a:p>
            <a:pPr lvl="1"/>
            <a:r>
              <a:rPr lang="fi-FI" sz="1300" dirty="0"/>
              <a:t>Seudullisen liikenteen osuus &gt; 60 % (40 %)</a:t>
            </a:r>
          </a:p>
          <a:p>
            <a:pPr lvl="1"/>
            <a:r>
              <a:rPr lang="fi-FI" sz="1300" dirty="0"/>
              <a:t>Seudullinen KVL &gt; 2 000 (1 000)</a:t>
            </a:r>
          </a:p>
          <a:p>
            <a:pPr lvl="1"/>
            <a:r>
              <a:rPr lang="fi-FI" sz="1300" dirty="0"/>
              <a:t>Seudullista työmatkaliikennettä yli 500 (100)</a:t>
            </a:r>
          </a:p>
          <a:p>
            <a:pPr lvl="1"/>
            <a:r>
              <a:rPr lang="fi-FI" sz="1300" dirty="0"/>
              <a:t>Kaupunkitason kuntakeskuksia yhdistävä väylä (kuntakeskuksia yhdistävä väylä)</a:t>
            </a:r>
            <a:br>
              <a:rPr lang="fi-FI" sz="1300" dirty="0"/>
            </a:br>
            <a:endParaRPr lang="fi-FI" sz="1400" i="1" dirty="0"/>
          </a:p>
          <a:p>
            <a:pPr lvl="1"/>
            <a:endParaRPr lang="fi-FI" sz="13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28.2.2018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7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448272" cy="365125"/>
          </a:xfrm>
        </p:spPr>
        <p:txBody>
          <a:bodyPr/>
          <a:lstStyle/>
          <a:p>
            <a:r>
              <a:rPr lang="fi-FI" dirty="0" err="1">
                <a:solidFill>
                  <a:prstClr val="black"/>
                </a:solidFill>
              </a:rPr>
              <a:t>Linea</a:t>
            </a:r>
            <a:r>
              <a:rPr lang="fi-FI" dirty="0">
                <a:solidFill>
                  <a:prstClr val="black"/>
                </a:solidFill>
              </a:rPr>
              <a:t> Konsultit Oy | </a:t>
            </a:r>
            <a:fld id="{32E3D198-4657-467F-983C-307080BE6F97}" type="datetime1">
              <a:rPr lang="fi-FI" smtClean="0">
                <a:solidFill>
                  <a:prstClr val="black"/>
                </a:solidFill>
              </a:rPr>
              <a:pPr/>
              <a:t>28.2.2018</a:t>
            </a:fld>
            <a:r>
              <a:rPr lang="fi-FI" dirty="0">
                <a:solidFill>
                  <a:prstClr val="black"/>
                </a:solidFill>
              </a:rPr>
              <a:t> | sivu </a:t>
            </a:r>
            <a:fld id="{A8BDAC94-CEA5-4354-9DD8-D95D8DD25042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7FD8303-D8F1-47A0-BBE8-0EB9E9D66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9" y="84821"/>
            <a:ext cx="4611946" cy="6512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FB8683C-5FB9-4B72-A2BF-2D5285B137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/>
          <a:stretch/>
        </p:blipFill>
        <p:spPr bwMode="auto">
          <a:xfrm>
            <a:off x="4572000" y="83308"/>
            <a:ext cx="4553111" cy="6512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96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A11F6E6-345F-47B6-B7DF-01C37BFBEA3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261</Words>
  <Application>Microsoft Office PowerPoint</Application>
  <PresentationFormat>Näytössä katseltava diaesitys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Office-teema</vt:lpstr>
      <vt:lpstr>PowerPoint-esitys</vt:lpstr>
      <vt:lpstr>Eteneminen</vt:lpstr>
      <vt:lpstr>Taustaa</vt:lpstr>
      <vt:lpstr>Maankäyttö- ja rakennuslaki (132/1999)</vt:lpstr>
      <vt:lpstr>Lähtötiedot ja menetelmät (1/2)</vt:lpstr>
      <vt:lpstr>Lähtötiedot ja menetelmät (2/2)</vt:lpstr>
      <vt:lpstr>Ominaispiirteitä niille tiejaksoille, joilla on merkittävää seudullista liikennettä</vt:lpstr>
      <vt:lpstr>Laskennallisia menetelmiä maantieverkon seudullisen merkityksen määrittelemiseksi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Aalto</dc:creator>
  <cp:lastModifiedBy>Mikko Seila</cp:lastModifiedBy>
  <cp:revision>187</cp:revision>
  <cp:lastPrinted>2017-12-21T10:39:28Z</cp:lastPrinted>
  <dcterms:created xsi:type="dcterms:W3CDTF">2013-11-08T10:57:33Z</dcterms:created>
  <dcterms:modified xsi:type="dcterms:W3CDTF">2018-02-28T07:03:22Z</dcterms:modified>
</cp:coreProperties>
</file>