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22"/>
  </p:notesMasterIdLst>
  <p:sldIdLst>
    <p:sldId id="256" r:id="rId3"/>
    <p:sldId id="292" r:id="rId4"/>
    <p:sldId id="341" r:id="rId5"/>
    <p:sldId id="342" r:id="rId6"/>
    <p:sldId id="277" r:id="rId7"/>
    <p:sldId id="340" r:id="rId8"/>
    <p:sldId id="329" r:id="rId9"/>
    <p:sldId id="279" r:id="rId10"/>
    <p:sldId id="283" r:id="rId11"/>
    <p:sldId id="343" r:id="rId12"/>
    <p:sldId id="344" r:id="rId13"/>
    <p:sldId id="337" r:id="rId14"/>
    <p:sldId id="334" r:id="rId15"/>
    <p:sldId id="293" r:id="rId16"/>
    <p:sldId id="330" r:id="rId17"/>
    <p:sldId id="307" r:id="rId18"/>
    <p:sldId id="331" r:id="rId19"/>
    <p:sldId id="338" r:id="rId20"/>
    <p:sldId id="296" r:id="rId21"/>
  </p:sldIdLst>
  <p:sldSz cx="9144000" cy="6858000" type="screen4x3"/>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p15:clr>
            <a:srgbClr val="A4A3A4"/>
          </p15:clr>
        </p15:guide>
        <p15:guide id="2" orient="horz" pos="572">
          <p15:clr>
            <a:srgbClr val="A4A3A4"/>
          </p15:clr>
        </p15:guide>
        <p15:guide id="3" pos="5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4" d="100"/>
          <a:sy n="154" d="100"/>
        </p:scale>
        <p:origin x="2004" y="132"/>
      </p:cViewPr>
      <p:guideLst>
        <p:guide orient="horz" pos="1117"/>
        <p:guide orient="horz" pos="572"/>
        <p:guide pos="555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483498E-53A1-432B-8DE2-C1CE1B8BDB8C}" type="datetimeFigureOut">
              <a:rPr lang="fi-FI" smtClean="0"/>
              <a:t>2.6.2021</a:t>
            </a:fld>
            <a:endParaRPr lang="fi-FI"/>
          </a:p>
        </p:txBody>
      </p:sp>
      <p:sp>
        <p:nvSpPr>
          <p:cNvPr id="4" name="Dian kuvan paikkamerkki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7D0E303-FA13-4DC7-B46C-0D1BC216652A}" type="slidenum">
              <a:rPr lang="fi-FI" smtClean="0"/>
              <a:t>‹#›</a:t>
            </a:fld>
            <a:endParaRPr lang="fi-FI"/>
          </a:p>
        </p:txBody>
      </p:sp>
    </p:spTree>
    <p:extLst>
      <p:ext uri="{BB962C8B-B14F-4D97-AF65-F5344CB8AC3E}">
        <p14:creationId xmlns:p14="http://schemas.microsoft.com/office/powerpoint/2010/main" val="98565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913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418281" y="582191"/>
            <a:ext cx="8229600"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699200"/>
            <a:ext cx="8229600" cy="4525963"/>
          </a:xfrm>
        </p:spPr>
        <p:txBody>
          <a:bodyPr/>
          <a:lstStyle>
            <a:lvl1pPr>
              <a:defRPr sz="2400"/>
            </a:lvl1pPr>
            <a:lvl2pPr>
              <a:defRPr sz="1800"/>
            </a:lvl2pPr>
            <a:lvl3pPr>
              <a:defRPr sz="1800"/>
            </a:lvl3pPr>
            <a:lvl4pPr>
              <a:defRPr sz="1800"/>
            </a:lvl4pPr>
            <a:lvl5pPr>
              <a:defRPr sz="18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2.6.2021</a:t>
            </a:fld>
            <a:r>
              <a:rPr lang="fi-FI" dirty="0"/>
              <a:t> | sivu </a:t>
            </a:r>
            <a:fld id="{A8BDAC94-CEA5-4354-9DD8-D95D8DD25042}" type="slidenum">
              <a:rPr lang="fi-FI" smtClean="0"/>
              <a:pPr/>
              <a:t>‹#›</a:t>
            </a:fld>
            <a:endParaRPr lang="fi-FI" dirty="0"/>
          </a:p>
        </p:txBody>
      </p:sp>
    </p:spTree>
    <p:extLst>
      <p:ext uri="{BB962C8B-B14F-4D97-AF65-F5344CB8AC3E}">
        <p14:creationId xmlns:p14="http://schemas.microsoft.com/office/powerpoint/2010/main" val="4190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18281" y="582191"/>
            <a:ext cx="8229600"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699200"/>
            <a:ext cx="8229600" cy="4525963"/>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2.6.2021</a:t>
            </a:fld>
            <a:r>
              <a:rPr lang="fi-FI" dirty="0"/>
              <a:t> | sivu </a:t>
            </a:r>
            <a:fld id="{A8BDAC94-CEA5-4354-9DD8-D95D8DD25042}" type="slidenum">
              <a:rPr lang="fi-FI" smtClean="0"/>
              <a:pPr/>
              <a:t>‹#›</a:t>
            </a:fld>
            <a:endParaRPr lang="fi-FI" dirty="0"/>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452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Otsikko ja sisältö">
    <p:spTree>
      <p:nvGrpSpPr>
        <p:cNvPr id="1" name=""/>
        <p:cNvGrpSpPr/>
        <p:nvPr/>
      </p:nvGrpSpPr>
      <p:grpSpPr>
        <a:xfrm>
          <a:off x="0" y="0"/>
          <a:ext cx="0" cy="0"/>
          <a:chOff x="0" y="0"/>
          <a:chExt cx="0" cy="0"/>
        </a:xfrm>
      </p:grpSpPr>
      <p:pic>
        <p:nvPicPr>
          <p:cNvPr id="4" name="Kuva 3"/>
          <p:cNvPicPr>
            <a:picLocks noChangeAspect="1"/>
          </p:cNvPicPr>
          <p:nvPr userDrawn="1"/>
        </p:nvPicPr>
        <p:blipFill rotWithShape="1">
          <a:blip r:embed="rId2" cstate="print">
            <a:extLst>
              <a:ext uri="{28A0092B-C50C-407E-A947-70E740481C1C}">
                <a14:useLocalDpi xmlns:a14="http://schemas.microsoft.com/office/drawing/2010/main" val="0"/>
              </a:ext>
            </a:extLst>
          </a:blip>
          <a:srcRect t="53589" b="232"/>
          <a:stretch/>
        </p:blipFill>
        <p:spPr>
          <a:xfrm>
            <a:off x="0" y="3672000"/>
            <a:ext cx="9144000" cy="3168000"/>
          </a:xfrm>
          <a:prstGeom prst="rect">
            <a:avLst/>
          </a:prstGeom>
        </p:spPr>
      </p:pic>
      <p:sp>
        <p:nvSpPr>
          <p:cNvPr id="2" name="Otsikko 1"/>
          <p:cNvSpPr>
            <a:spLocks noGrp="1"/>
          </p:cNvSpPr>
          <p:nvPr>
            <p:ph type="title"/>
          </p:nvPr>
        </p:nvSpPr>
        <p:spPr>
          <a:xfrm>
            <a:off x="418281" y="582191"/>
            <a:ext cx="8229600"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699200"/>
            <a:ext cx="8229600" cy="4525963"/>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2.6.2021</a:t>
            </a:fld>
            <a:r>
              <a:rPr lang="fi-FI" dirty="0"/>
              <a:t> | sivu </a:t>
            </a:r>
            <a:fld id="{A8BDAC94-CEA5-4354-9DD8-D95D8DD25042}" type="slidenum">
              <a:rPr lang="fi-FI" smtClean="0"/>
              <a:pPr/>
              <a:t>‹#›</a:t>
            </a:fld>
            <a:endParaRPr lang="fi-FI" dirty="0"/>
          </a:p>
        </p:txBody>
      </p:sp>
    </p:spTree>
    <p:extLst>
      <p:ext uri="{BB962C8B-B14F-4D97-AF65-F5344CB8AC3E}">
        <p14:creationId xmlns:p14="http://schemas.microsoft.com/office/powerpoint/2010/main" val="18204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18281" y="582191"/>
            <a:ext cx="8229600"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699200"/>
            <a:ext cx="8229600" cy="4525963"/>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2.6.2021</a:t>
            </a:fld>
            <a:r>
              <a:rPr lang="fi-FI" dirty="0"/>
              <a:t> | sivu </a:t>
            </a:r>
            <a:fld id="{A8BDAC94-CEA5-4354-9DD8-D95D8DD25042}" type="slidenum">
              <a:rPr lang="fi-FI" smtClean="0"/>
              <a:pPr/>
              <a:t>‹#›</a:t>
            </a:fld>
            <a:endParaRPr lang="fi-FI" dirty="0"/>
          </a:p>
        </p:txBody>
      </p:sp>
    </p:spTree>
    <p:extLst>
      <p:ext uri="{BB962C8B-B14F-4D97-AF65-F5344CB8AC3E}">
        <p14:creationId xmlns:p14="http://schemas.microsoft.com/office/powerpoint/2010/main" val="12375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4" name="Kuva 3"/>
          <p:cNvPicPr>
            <a:picLocks noChangeAspect="1"/>
          </p:cNvPicPr>
          <p:nvPr userDrawn="1"/>
        </p:nvPicPr>
        <p:blipFill rotWithShape="1">
          <a:blip r:embed="rId2" cstate="print">
            <a:extLst>
              <a:ext uri="{28A0092B-C50C-407E-A947-70E740481C1C}">
                <a14:useLocalDpi xmlns:a14="http://schemas.microsoft.com/office/drawing/2010/main" val="0"/>
              </a:ext>
            </a:extLst>
          </a:blip>
          <a:srcRect t="53589" b="232"/>
          <a:stretch/>
        </p:blipFill>
        <p:spPr>
          <a:xfrm>
            <a:off x="0" y="3672000"/>
            <a:ext cx="9144000" cy="3168000"/>
          </a:xfrm>
          <a:prstGeom prst="rect">
            <a:avLst/>
          </a:prstGeom>
        </p:spPr>
      </p:pic>
      <p:sp>
        <p:nvSpPr>
          <p:cNvPr id="2" name="Otsikko 1"/>
          <p:cNvSpPr>
            <a:spLocks noGrp="1"/>
          </p:cNvSpPr>
          <p:nvPr>
            <p:ph type="title"/>
          </p:nvPr>
        </p:nvSpPr>
        <p:spPr>
          <a:xfrm>
            <a:off x="418281" y="548680"/>
            <a:ext cx="4513759"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772815"/>
            <a:ext cx="4485184" cy="4104457"/>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2.6.2021</a:t>
            </a:fld>
            <a:r>
              <a:rPr lang="fi-FI" dirty="0"/>
              <a:t> | sivu </a:t>
            </a:r>
            <a:fld id="{A8BDAC94-CEA5-4354-9DD8-D95D8DD25042}" type="slidenum">
              <a:rPr lang="fi-FI" smtClean="0"/>
              <a:pPr/>
              <a:t>‹#›</a:t>
            </a:fld>
            <a:endParaRPr lang="fi-FI" dirty="0"/>
          </a:p>
        </p:txBody>
      </p:sp>
      <p:sp>
        <p:nvSpPr>
          <p:cNvPr id="12" name="Kuvan paikkamerkki 11"/>
          <p:cNvSpPr>
            <a:spLocks noGrp="1"/>
          </p:cNvSpPr>
          <p:nvPr>
            <p:ph type="pic" sz="quarter" idx="13"/>
          </p:nvPr>
        </p:nvSpPr>
        <p:spPr>
          <a:xfrm>
            <a:off x="5219700" y="549275"/>
            <a:ext cx="3600450" cy="5327650"/>
          </a:xfrm>
        </p:spPr>
        <p:txBody>
          <a:bodyPr/>
          <a:lstStyle>
            <a:lvl1pPr marL="0" indent="0">
              <a:buNone/>
              <a:defRPr/>
            </a:lvl1pPr>
          </a:lstStyle>
          <a:p>
            <a:endParaRPr lang="fi-FI" dirty="0"/>
          </a:p>
        </p:txBody>
      </p:sp>
    </p:spTree>
    <p:extLst>
      <p:ext uri="{BB962C8B-B14F-4D97-AF65-F5344CB8AC3E}">
        <p14:creationId xmlns:p14="http://schemas.microsoft.com/office/powerpoint/2010/main" val="258553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18281" y="548680"/>
            <a:ext cx="4513759"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772815"/>
            <a:ext cx="4485184" cy="4464497"/>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2.6.2021</a:t>
            </a:fld>
            <a:r>
              <a:rPr lang="fi-FI" dirty="0"/>
              <a:t> | sivu </a:t>
            </a:r>
            <a:fld id="{A8BDAC94-CEA5-4354-9DD8-D95D8DD25042}" type="slidenum">
              <a:rPr lang="fi-FI" smtClean="0"/>
              <a:pPr/>
              <a:t>‹#›</a:t>
            </a:fld>
            <a:endParaRPr lang="fi-FI" dirty="0"/>
          </a:p>
        </p:txBody>
      </p:sp>
      <p:sp>
        <p:nvSpPr>
          <p:cNvPr id="12" name="Kuvan paikkamerkki 11"/>
          <p:cNvSpPr>
            <a:spLocks noGrp="1"/>
          </p:cNvSpPr>
          <p:nvPr>
            <p:ph type="pic" sz="quarter" idx="13"/>
          </p:nvPr>
        </p:nvSpPr>
        <p:spPr>
          <a:xfrm>
            <a:off x="5219700" y="549274"/>
            <a:ext cx="3600450" cy="6048375"/>
          </a:xfrm>
        </p:spPr>
        <p:txBody>
          <a:bodyPr/>
          <a:lstStyle>
            <a:lvl1pPr marL="0" indent="0">
              <a:buNone/>
              <a:defRPr/>
            </a:lvl1pPr>
          </a:lstStyle>
          <a:p>
            <a:endParaRPr lang="fi-FI" dirty="0"/>
          </a:p>
        </p:txBody>
      </p:sp>
    </p:spTree>
    <p:extLst>
      <p:ext uri="{BB962C8B-B14F-4D97-AF65-F5344CB8AC3E}">
        <p14:creationId xmlns:p14="http://schemas.microsoft.com/office/powerpoint/2010/main" val="3477615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18281" y="548680"/>
            <a:ext cx="4513759"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772815"/>
            <a:ext cx="4485184" cy="4464497"/>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2.6.2021</a:t>
            </a:fld>
            <a:r>
              <a:rPr lang="fi-FI" dirty="0"/>
              <a:t> | sivu </a:t>
            </a:r>
            <a:fld id="{A8BDAC94-CEA5-4354-9DD8-D95D8DD25042}" type="slidenum">
              <a:rPr lang="fi-FI" smtClean="0"/>
              <a:pPr/>
              <a:t>‹#›</a:t>
            </a:fld>
            <a:endParaRPr lang="fi-FI" dirty="0"/>
          </a:p>
        </p:txBody>
      </p:sp>
      <p:sp>
        <p:nvSpPr>
          <p:cNvPr id="8" name="Kuvan paikkamerkki 11"/>
          <p:cNvSpPr>
            <a:spLocks noGrp="1"/>
          </p:cNvSpPr>
          <p:nvPr>
            <p:ph type="pic" sz="quarter" idx="14"/>
          </p:nvPr>
        </p:nvSpPr>
        <p:spPr>
          <a:xfrm>
            <a:off x="5219700" y="3501008"/>
            <a:ext cx="3600450" cy="2736280"/>
          </a:xfrm>
        </p:spPr>
        <p:txBody>
          <a:bodyPr/>
          <a:lstStyle>
            <a:lvl1pPr marL="0" indent="0">
              <a:buNone/>
              <a:defRPr/>
            </a:lvl1pPr>
          </a:lstStyle>
          <a:p>
            <a:endParaRPr lang="fi-FI" dirty="0"/>
          </a:p>
        </p:txBody>
      </p:sp>
      <p:sp>
        <p:nvSpPr>
          <p:cNvPr id="11" name="Kuvan paikkamerkki 11"/>
          <p:cNvSpPr>
            <a:spLocks noGrp="1"/>
          </p:cNvSpPr>
          <p:nvPr>
            <p:ph type="pic" sz="quarter" idx="15"/>
          </p:nvPr>
        </p:nvSpPr>
        <p:spPr>
          <a:xfrm>
            <a:off x="5219700" y="549275"/>
            <a:ext cx="3600450" cy="2736280"/>
          </a:xfrm>
        </p:spPr>
        <p:txBody>
          <a:bodyPr/>
          <a:lstStyle>
            <a:lvl1pPr marL="0" indent="0">
              <a:buNone/>
              <a:defRPr/>
            </a:lvl1pPr>
          </a:lstStyle>
          <a:p>
            <a:endParaRPr lang="fi-FI" dirty="0"/>
          </a:p>
        </p:txBody>
      </p:sp>
    </p:spTree>
    <p:extLst>
      <p:ext uri="{BB962C8B-B14F-4D97-AF65-F5344CB8AC3E}">
        <p14:creationId xmlns:p14="http://schemas.microsoft.com/office/powerpoint/2010/main" val="264069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Linea Konsultit Oy</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DAC94-CEA5-4354-9DD8-D95D8DD25042}" type="slidenum">
              <a:rPr lang="fi-FI" smtClean="0"/>
              <a:t>‹#›</a:t>
            </a:fld>
            <a:endParaRPr lang="fi-FI"/>
          </a:p>
        </p:txBody>
      </p:sp>
    </p:spTree>
    <p:extLst>
      <p:ext uri="{BB962C8B-B14F-4D97-AF65-F5344CB8AC3E}">
        <p14:creationId xmlns:p14="http://schemas.microsoft.com/office/powerpoint/2010/main" val="97260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2" r:id="rId4"/>
    <p:sldLayoutId id="2147483664" r:id="rId5"/>
    <p:sldLayoutId id="2147483663" r:id="rId6"/>
    <p:sldLayoutId id="2147483665" r:id="rId7"/>
    <p:sldLayoutId id="2147483666" r:id="rId8"/>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72"/>
            <a:ext cx="9144000" cy="6857999"/>
          </a:xfrm>
          <a:prstGeom prst="rect">
            <a:avLst/>
          </a:prstGeom>
        </p:spPr>
      </p:pic>
      <p:sp>
        <p:nvSpPr>
          <p:cNvPr id="4" name="Suorakulmio 3"/>
          <p:cNvSpPr/>
          <p:nvPr/>
        </p:nvSpPr>
        <p:spPr>
          <a:xfrm>
            <a:off x="1727684" y="3035130"/>
            <a:ext cx="5688632" cy="208823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3" name="Tekstiruutu 2"/>
          <p:cNvSpPr txBox="1"/>
          <p:nvPr/>
        </p:nvSpPr>
        <p:spPr>
          <a:xfrm>
            <a:off x="2071263" y="3517265"/>
            <a:ext cx="6290055" cy="2215991"/>
          </a:xfrm>
          <a:prstGeom prst="rect">
            <a:avLst/>
          </a:prstGeom>
          <a:noFill/>
        </p:spPr>
        <p:txBody>
          <a:bodyPr wrap="none" rtlCol="0">
            <a:spAutoFit/>
          </a:bodyPr>
          <a:lstStyle/>
          <a:p>
            <a:r>
              <a:rPr lang="fi-FI" sz="3000" dirty="0">
                <a:effectLst>
                  <a:outerShdw blurRad="38100" dist="38100" dir="2700000" algn="tl">
                    <a:srgbClr val="C0C0C0"/>
                  </a:outerShdw>
                </a:effectLst>
              </a:rPr>
              <a:t>KAAKKOIS-SUOMEN ELY-KESKUKSEN</a:t>
            </a:r>
            <a:br>
              <a:rPr lang="fi-FI" sz="3000" dirty="0">
                <a:effectLst>
                  <a:outerShdw blurRad="38100" dist="38100" dir="2700000" algn="tl">
                    <a:srgbClr val="C0C0C0"/>
                  </a:outerShdw>
                </a:effectLst>
              </a:rPr>
            </a:br>
            <a:r>
              <a:rPr lang="fi-FI" sz="3000" dirty="0">
                <a:effectLst>
                  <a:outerShdw blurRad="38100" dist="38100" dir="2700000" algn="tl">
                    <a:srgbClr val="C0C0C0"/>
                  </a:outerShdw>
                </a:effectLst>
              </a:rPr>
              <a:t>ALEMMAN TIEVERKON MERKITTÄVYYS-</a:t>
            </a:r>
          </a:p>
          <a:p>
            <a:r>
              <a:rPr lang="fi-FI" sz="3000" dirty="0">
                <a:effectLst>
                  <a:outerShdw blurRad="38100" dist="38100" dir="2700000" algn="tl">
                    <a:srgbClr val="C0C0C0"/>
                  </a:outerShdw>
                </a:effectLst>
              </a:rPr>
              <a:t>LUOKITUS JA SORATIESELVITYS</a:t>
            </a:r>
          </a:p>
          <a:p>
            <a:endParaRPr lang="fi-FI" sz="2400" dirty="0">
              <a:effectLst>
                <a:outerShdw blurRad="38100" dist="38100" dir="2700000" algn="tl">
                  <a:srgbClr val="C0C0C0"/>
                </a:outerShdw>
              </a:effectLst>
            </a:endParaRPr>
          </a:p>
          <a:p>
            <a:r>
              <a:rPr lang="fi-FI" altLang="fi-FI" sz="2400" dirty="0"/>
              <a:t>Ohjausryhmän 2. kokous, 9.6.2021</a:t>
            </a:r>
          </a:p>
        </p:txBody>
      </p:sp>
    </p:spTree>
    <p:extLst>
      <p:ext uri="{BB962C8B-B14F-4D97-AF65-F5344CB8AC3E}">
        <p14:creationId xmlns:p14="http://schemas.microsoft.com/office/powerpoint/2010/main" val="229548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17513" y="582613"/>
            <a:ext cx="8229600" cy="901700"/>
          </a:xfrm>
        </p:spPr>
        <p:txBody>
          <a:bodyPr/>
          <a:lstStyle/>
          <a:p>
            <a:pPr eaLnBrk="1" hangingPunct="1"/>
            <a:r>
              <a:rPr lang="fi-FI" altLang="fi-FI" dirty="0"/>
              <a:t>Raportoinnin sisältö (kalvosarjana)</a:t>
            </a:r>
          </a:p>
        </p:txBody>
      </p:sp>
      <p:sp>
        <p:nvSpPr>
          <p:cNvPr id="22531"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0CDCCDDC-A555-4639-AE96-DDDE76E8FF13}" type="datetime1">
              <a:rPr lang="fi-FI" altLang="fi-FI" sz="1000" smtClean="0"/>
              <a:pPr>
                <a:spcBef>
                  <a:spcPct val="0"/>
                </a:spcBef>
                <a:buFontTx/>
                <a:buNone/>
              </a:pPr>
              <a:t>2.6.2021</a:t>
            </a:fld>
            <a:r>
              <a:rPr lang="fi-FI" altLang="fi-FI" sz="1000"/>
              <a:t> | sivu </a:t>
            </a:r>
            <a:fld id="{B6B57C0B-B42B-44E3-BD6E-6DF5FB78FB61}" type="slidenum">
              <a:rPr lang="fi-FI" altLang="fi-FI" sz="1000" smtClean="0"/>
              <a:pPr>
                <a:spcBef>
                  <a:spcPct val="0"/>
                </a:spcBef>
                <a:buFontTx/>
                <a:buNone/>
              </a:pPr>
              <a:t>10</a:t>
            </a:fld>
            <a:endParaRPr lang="fi-FI" altLang="fi-FI" sz="1000"/>
          </a:p>
        </p:txBody>
      </p:sp>
      <p:sp>
        <p:nvSpPr>
          <p:cNvPr id="22532" name="Rectangle 3"/>
          <p:cNvSpPr txBox="1">
            <a:spLocks noChangeArrowheads="1"/>
          </p:cNvSpPr>
          <p:nvPr/>
        </p:nvSpPr>
        <p:spPr bwMode="auto">
          <a:xfrm>
            <a:off x="468313" y="126876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defRPr/>
            </a:pPr>
            <a:endParaRPr lang="fi-FI" altLang="fi-FI" sz="2000" dirty="0"/>
          </a:p>
        </p:txBody>
      </p:sp>
      <p:pic>
        <p:nvPicPr>
          <p:cNvPr id="5" name="Kuva 4">
            <a:extLst>
              <a:ext uri="{FF2B5EF4-FFF2-40B4-BE49-F238E27FC236}">
                <a16:creationId xmlns:a16="http://schemas.microsoft.com/office/drawing/2014/main" id="{37409D3C-826F-4815-83C7-1C73F403D1ED}"/>
              </a:ext>
            </a:extLst>
          </p:cNvPr>
          <p:cNvPicPr>
            <a:picLocks noChangeAspect="1"/>
          </p:cNvPicPr>
          <p:nvPr/>
        </p:nvPicPr>
        <p:blipFill rotWithShape="1">
          <a:blip r:embed="rId2"/>
          <a:srcRect b="4293"/>
          <a:stretch/>
        </p:blipFill>
        <p:spPr>
          <a:xfrm>
            <a:off x="539552" y="1207292"/>
            <a:ext cx="5444041" cy="5174036"/>
          </a:xfrm>
          <a:prstGeom prst="rect">
            <a:avLst/>
          </a:prstGeom>
        </p:spPr>
      </p:pic>
    </p:spTree>
    <p:extLst>
      <p:ext uri="{BB962C8B-B14F-4D97-AF65-F5344CB8AC3E}">
        <p14:creationId xmlns:p14="http://schemas.microsoft.com/office/powerpoint/2010/main" val="233036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17513" y="582613"/>
            <a:ext cx="8229600" cy="901700"/>
          </a:xfrm>
        </p:spPr>
        <p:txBody>
          <a:bodyPr/>
          <a:lstStyle/>
          <a:p>
            <a:pPr eaLnBrk="1" hangingPunct="1"/>
            <a:r>
              <a:rPr lang="fi-FI" altLang="fi-FI" dirty="0"/>
              <a:t>Aloituskokouksen kalvoja</a:t>
            </a:r>
          </a:p>
        </p:txBody>
      </p:sp>
      <p:sp>
        <p:nvSpPr>
          <p:cNvPr id="22531"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0CDCCDDC-A555-4639-AE96-DDDE76E8FF13}" type="datetime1">
              <a:rPr lang="fi-FI" altLang="fi-FI" sz="1000" smtClean="0"/>
              <a:pPr>
                <a:spcBef>
                  <a:spcPct val="0"/>
                </a:spcBef>
                <a:buFontTx/>
                <a:buNone/>
              </a:pPr>
              <a:t>2.6.2021</a:t>
            </a:fld>
            <a:r>
              <a:rPr lang="fi-FI" altLang="fi-FI" sz="1000"/>
              <a:t> | sivu </a:t>
            </a:r>
            <a:fld id="{B6B57C0B-B42B-44E3-BD6E-6DF5FB78FB61}" type="slidenum">
              <a:rPr lang="fi-FI" altLang="fi-FI" sz="1000" smtClean="0"/>
              <a:pPr>
                <a:spcBef>
                  <a:spcPct val="0"/>
                </a:spcBef>
                <a:buFontTx/>
                <a:buNone/>
              </a:pPr>
              <a:t>11</a:t>
            </a:fld>
            <a:endParaRPr lang="fi-FI" altLang="fi-FI" sz="1000"/>
          </a:p>
        </p:txBody>
      </p:sp>
      <p:sp>
        <p:nvSpPr>
          <p:cNvPr id="22532" name="Rectangle 3"/>
          <p:cNvSpPr txBox="1">
            <a:spLocks noChangeArrowheads="1"/>
          </p:cNvSpPr>
          <p:nvPr/>
        </p:nvSpPr>
        <p:spPr bwMode="auto">
          <a:xfrm>
            <a:off x="468313" y="126876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defRPr/>
            </a:pPr>
            <a:endParaRPr lang="fi-FI" altLang="fi-FI" sz="2000" dirty="0"/>
          </a:p>
        </p:txBody>
      </p:sp>
    </p:spTree>
    <p:extLst>
      <p:ext uri="{BB962C8B-B14F-4D97-AF65-F5344CB8AC3E}">
        <p14:creationId xmlns:p14="http://schemas.microsoft.com/office/powerpoint/2010/main" val="180565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7513" y="582613"/>
            <a:ext cx="8229600" cy="901700"/>
          </a:xfrm>
        </p:spPr>
        <p:txBody>
          <a:bodyPr/>
          <a:lstStyle/>
          <a:p>
            <a:pPr eaLnBrk="1" hangingPunct="1"/>
            <a:r>
              <a:rPr lang="fi-FI" altLang="fi-FI" dirty="0"/>
              <a:t>Työn tausta, yleistä</a:t>
            </a:r>
          </a:p>
        </p:txBody>
      </p:sp>
      <p:sp>
        <p:nvSpPr>
          <p:cNvPr id="14339" name="Rectangle 3"/>
          <p:cNvSpPr>
            <a:spLocks noGrp="1" noChangeArrowheads="1"/>
          </p:cNvSpPr>
          <p:nvPr>
            <p:ph type="body" idx="1"/>
          </p:nvPr>
        </p:nvSpPr>
        <p:spPr>
          <a:xfrm>
            <a:off x="446088" y="1698625"/>
            <a:ext cx="8229600" cy="4525963"/>
          </a:xfrm>
        </p:spPr>
        <p:txBody>
          <a:bodyPr>
            <a:normAutofit/>
          </a:bodyPr>
          <a:lstStyle/>
          <a:p>
            <a:r>
              <a:rPr lang="fi-FI" sz="1800" dirty="0"/>
              <a:t>ELY-keskuksella on käytössä eri luokittelujärjestelmiä, joilla kuvataan teiden verkollista asemaa. Toiminnallisen luokituksen lisäksi ELY-keskuksella on käytössä useita muita erilaisia luokituksia kuten esimerkiksi päällystettyjen teiden ylläpitoluokitus, teiden talvihoitoluokitus ja soratieluokitus.</a:t>
            </a:r>
          </a:p>
          <a:p>
            <a:r>
              <a:rPr lang="fi-FI" sz="1800" dirty="0"/>
              <a:t>Mikään edellä mainituista luokitteluperusteista ei välttämättä kuvaa eri teiden tärkeyttä liikenneverkon osana eli tieosien merkittävyyttä. Merkittävyysluokituksella luodaan yleiskuva tarkasteltavalle tieverkolle sijoittuvista toiminnoista.</a:t>
            </a:r>
          </a:p>
          <a:p>
            <a:r>
              <a:rPr lang="fi-FI" sz="1800" dirty="0"/>
              <a:t>Merkittävyysluokituksen tuloksia voidaan hyödyntää mm. hankkeiden ohjelmoinnissa ja tarpeiden arvioinnissa.</a:t>
            </a:r>
          </a:p>
          <a:p>
            <a:r>
              <a:rPr lang="fi-FI" sz="1800" dirty="0"/>
              <a:t>Työn lopputuloksena muodostettavassa </a:t>
            </a:r>
            <a:r>
              <a:rPr lang="fi-FI" sz="1800" dirty="0" err="1"/>
              <a:t>excel</a:t>
            </a:r>
            <a:r>
              <a:rPr lang="fi-FI" sz="1800" dirty="0"/>
              <a:t>-pohjaisessa merkittävyystietokannassa jokainen rivi muodostuu yhdestä alempiasteiseen tieverkkoon kuuluvasta tieosasta. Jokaiselle tieosalle lasketaan eri merkittävyystekijöiden avulla pisteet, jonka avulla tieosat on jaetaan merkittävyysluokkiin.</a:t>
            </a:r>
          </a:p>
        </p:txBody>
      </p:sp>
      <p:sp>
        <p:nvSpPr>
          <p:cNvPr id="14340"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3DFC3373-988A-4AA9-9F24-EFBB6C35D804}" type="datetime1">
              <a:rPr lang="fi-FI" altLang="fi-FI" sz="1000" smtClean="0"/>
              <a:pPr>
                <a:spcBef>
                  <a:spcPct val="0"/>
                </a:spcBef>
                <a:buFontTx/>
                <a:buNone/>
              </a:pPr>
              <a:t>2.6.2021</a:t>
            </a:fld>
            <a:r>
              <a:rPr lang="fi-FI" altLang="fi-FI" sz="1000"/>
              <a:t> | sivu </a:t>
            </a:r>
            <a:fld id="{E0A65918-4FE5-497A-9B4C-220F9285F871}" type="slidenum">
              <a:rPr lang="fi-FI" altLang="fi-FI" sz="1000" smtClean="0"/>
              <a:pPr>
                <a:spcBef>
                  <a:spcPct val="0"/>
                </a:spcBef>
                <a:buFontTx/>
                <a:buNone/>
              </a:pPr>
              <a:t>12</a:t>
            </a:fld>
            <a:endParaRPr lang="fi-FI" altLang="fi-FI" sz="1000"/>
          </a:p>
        </p:txBody>
      </p:sp>
    </p:spTree>
    <p:extLst>
      <p:ext uri="{BB962C8B-B14F-4D97-AF65-F5344CB8AC3E}">
        <p14:creationId xmlns:p14="http://schemas.microsoft.com/office/powerpoint/2010/main" val="100014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7513" y="582613"/>
            <a:ext cx="8229600" cy="901700"/>
          </a:xfrm>
        </p:spPr>
        <p:txBody>
          <a:bodyPr/>
          <a:lstStyle/>
          <a:p>
            <a:pPr eaLnBrk="1" hangingPunct="1"/>
            <a:r>
              <a:rPr lang="fi-FI" altLang="fi-FI" dirty="0"/>
              <a:t>Työn tausta, Kaakkois-Suomen ELY-keskus</a:t>
            </a:r>
          </a:p>
        </p:txBody>
      </p:sp>
      <p:sp>
        <p:nvSpPr>
          <p:cNvPr id="14339" name="Rectangle 3"/>
          <p:cNvSpPr>
            <a:spLocks noGrp="1" noChangeArrowheads="1"/>
          </p:cNvSpPr>
          <p:nvPr>
            <p:ph type="body" idx="1"/>
          </p:nvPr>
        </p:nvSpPr>
        <p:spPr>
          <a:xfrm>
            <a:off x="446088" y="1698625"/>
            <a:ext cx="8229600" cy="4525963"/>
          </a:xfrm>
        </p:spPr>
        <p:txBody>
          <a:bodyPr>
            <a:normAutofit lnSpcReduction="10000"/>
          </a:bodyPr>
          <a:lstStyle/>
          <a:p>
            <a:pPr>
              <a:buClr>
                <a:srgbClr val="008091"/>
              </a:buClr>
            </a:pPr>
            <a:r>
              <a:rPr lang="fi-FI" altLang="fi-FI" sz="1800" dirty="0"/>
              <a:t>Kaakkois-Suomen ELY-keskuksen seutu- ja yhdysteiden merkittävyysluokitus valmistui 2013. Tällöin laadittiin kaksi erillistä merkittävyysluokitusta, joista toinen kattoi vähäliikenteisen (KVL alle 500 ajoneuvoa vuorokaudessa) ja toinen keskivilkkaan / vilkkaan (KVL ≥ 500 ajoneuvoa vuorokaudessa) tieverkon. Työn tuloksena syntyi listaus tieverkon merkittävyysluokituksesta eli niin sanottu merkittävyysluokitustietokanta.</a:t>
            </a:r>
          </a:p>
          <a:p>
            <a:pPr>
              <a:buClr>
                <a:srgbClr val="008091"/>
              </a:buClr>
            </a:pPr>
            <a:r>
              <a:rPr lang="fi-FI" altLang="fi-FI" sz="1800" dirty="0"/>
              <a:t>Työn aikana käydyn keskustelun perusteella päätettiin, että merkittävyystietokantaa on tärkeää ylläpitää ja päivittää, jotta sen perusteella tehtävät tarkastelut ovat mahdollisimman ajantasaisia. Merkittävyystietokantaa ei ole kuitenkaan päivitetty.</a:t>
            </a:r>
          </a:p>
          <a:p>
            <a:pPr>
              <a:buClr>
                <a:srgbClr val="008091"/>
              </a:buClr>
            </a:pPr>
            <a:r>
              <a:rPr lang="fi-FI" altLang="fi-FI" sz="1800" dirty="0"/>
              <a:t>P</a:t>
            </a:r>
            <a:r>
              <a:rPr lang="fi-FI" sz="1800" dirty="0"/>
              <a:t>erusväylänpidon rahoitustason noston johdosta myös alemman tieverkon kuntoon panostetaan. Koronan seurauksena myös muuta elvytysrahaa kohdistetaan infraan. Merkittävyysluokitusta on kehitetty vuosien saatossa entistä monipuolisemmaksi ja käyttökelpoisemmaksi työkaluksi hankkeiden ohjelmointiin ja priorisointiin, jonka lisäksi käytetyt lähtöaineistot ovat aiempaan nähden entistä laadukkaampia. Näin merkittävyysluokituksen laatiminen on tullut jälleen ajankohtaiseksi.</a:t>
            </a:r>
          </a:p>
        </p:txBody>
      </p:sp>
      <p:sp>
        <p:nvSpPr>
          <p:cNvPr id="14340"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3DFC3373-988A-4AA9-9F24-EFBB6C35D804}" type="datetime1">
              <a:rPr lang="fi-FI" altLang="fi-FI" sz="1000" smtClean="0"/>
              <a:pPr>
                <a:spcBef>
                  <a:spcPct val="0"/>
                </a:spcBef>
                <a:buFontTx/>
                <a:buNone/>
              </a:pPr>
              <a:t>2.6.2021</a:t>
            </a:fld>
            <a:r>
              <a:rPr lang="fi-FI" altLang="fi-FI" sz="1000"/>
              <a:t> | sivu </a:t>
            </a:r>
            <a:fld id="{E0A65918-4FE5-497A-9B4C-220F9285F871}" type="slidenum">
              <a:rPr lang="fi-FI" altLang="fi-FI" sz="1000" smtClean="0"/>
              <a:pPr>
                <a:spcBef>
                  <a:spcPct val="0"/>
                </a:spcBef>
                <a:buFontTx/>
                <a:buNone/>
              </a:pPr>
              <a:t>13</a:t>
            </a:fld>
            <a:endParaRPr lang="fi-FI" altLang="fi-FI" sz="1000"/>
          </a:p>
        </p:txBody>
      </p:sp>
    </p:spTree>
    <p:extLst>
      <p:ext uri="{BB962C8B-B14F-4D97-AF65-F5344CB8AC3E}">
        <p14:creationId xmlns:p14="http://schemas.microsoft.com/office/powerpoint/2010/main" val="789309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17513" y="582613"/>
            <a:ext cx="8229600" cy="901700"/>
          </a:xfrm>
        </p:spPr>
        <p:txBody>
          <a:bodyPr/>
          <a:lstStyle/>
          <a:p>
            <a:pPr eaLnBrk="1" hangingPunct="1"/>
            <a:r>
              <a:rPr lang="fi-FI" altLang="fi-FI"/>
              <a:t>Työn tavoitteet ja hyödyntäminen</a:t>
            </a:r>
          </a:p>
        </p:txBody>
      </p:sp>
      <p:sp>
        <p:nvSpPr>
          <p:cNvPr id="7" name="Rectangle 3"/>
          <p:cNvSpPr txBox="1">
            <a:spLocks noChangeArrowheads="1"/>
          </p:cNvSpPr>
          <p:nvPr/>
        </p:nvSpPr>
        <p:spPr>
          <a:xfrm>
            <a:off x="446088" y="1698625"/>
            <a:ext cx="8229600" cy="4525963"/>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rgbClr val="008091"/>
              </a:buClr>
              <a:defRPr/>
            </a:pPr>
            <a:r>
              <a:rPr lang="fi-FI" altLang="fi-FI" dirty="0"/>
              <a:t>Merkittävyysluokitusta voidaan käyttää apuna kohteiden</a:t>
            </a:r>
            <a:br>
              <a:rPr lang="fi-FI" altLang="fi-FI" dirty="0"/>
            </a:br>
            <a:r>
              <a:rPr lang="fi-FI" altLang="fi-FI" dirty="0"/>
              <a:t>tai hankkeiden keskinäisessä arvioinnissa arvioitaessa mm.:</a:t>
            </a:r>
          </a:p>
          <a:p>
            <a:pPr lvl="1" fontAlgn="auto">
              <a:spcAft>
                <a:spcPts val="0"/>
              </a:spcAft>
              <a:buClr>
                <a:srgbClr val="006575"/>
              </a:buClr>
              <a:defRPr/>
            </a:pPr>
            <a:r>
              <a:rPr lang="fi-FI" sz="1600" dirty="0"/>
              <a:t>Päällystettyjen teiden rakenteen parantamista</a:t>
            </a:r>
          </a:p>
          <a:p>
            <a:pPr lvl="1" fontAlgn="auto">
              <a:spcAft>
                <a:spcPts val="0"/>
              </a:spcAft>
              <a:buClr>
                <a:srgbClr val="006575"/>
              </a:buClr>
              <a:defRPr/>
            </a:pPr>
            <a:r>
              <a:rPr lang="fi-FI" sz="1600" dirty="0"/>
              <a:t>Päällystetyn tien muuttamista/kunnostamista soratieksi</a:t>
            </a:r>
          </a:p>
          <a:p>
            <a:pPr lvl="1" fontAlgn="auto">
              <a:spcAft>
                <a:spcPts val="0"/>
              </a:spcAft>
              <a:buClr>
                <a:srgbClr val="006575"/>
              </a:buClr>
              <a:defRPr/>
            </a:pPr>
            <a:r>
              <a:rPr lang="fi-FI" sz="1600" dirty="0"/>
              <a:t>Vähäliikenteisten teiden uudelleenpäällystämistarvetta</a:t>
            </a:r>
          </a:p>
          <a:p>
            <a:pPr lvl="1" fontAlgn="auto">
              <a:spcAft>
                <a:spcPts val="0"/>
              </a:spcAft>
              <a:buClr>
                <a:srgbClr val="006575"/>
              </a:buClr>
              <a:defRPr/>
            </a:pPr>
            <a:r>
              <a:rPr lang="fi-FI" sz="1600" dirty="0"/>
              <a:t>Soratieluokitusta</a:t>
            </a:r>
          </a:p>
          <a:p>
            <a:pPr lvl="1" fontAlgn="auto">
              <a:spcAft>
                <a:spcPts val="0"/>
              </a:spcAft>
              <a:buClr>
                <a:srgbClr val="006575"/>
              </a:buClr>
              <a:defRPr/>
            </a:pPr>
            <a:r>
              <a:rPr lang="fi-FI" sz="1600" dirty="0"/>
              <a:t>Hoitoluokitusta</a:t>
            </a:r>
          </a:p>
          <a:p>
            <a:pPr lvl="1" fontAlgn="auto">
              <a:spcAft>
                <a:spcPts val="0"/>
              </a:spcAft>
              <a:buClr>
                <a:srgbClr val="006575"/>
              </a:buClr>
              <a:defRPr/>
            </a:pPr>
            <a:r>
              <a:rPr lang="fi-FI" sz="1600" dirty="0"/>
              <a:t>Siltojen kunnostustarvetta</a:t>
            </a:r>
          </a:p>
          <a:p>
            <a:pPr lvl="1" fontAlgn="auto">
              <a:spcAft>
                <a:spcPts val="0"/>
              </a:spcAft>
              <a:buClr>
                <a:srgbClr val="006575"/>
              </a:buClr>
              <a:defRPr/>
            </a:pPr>
            <a:r>
              <a:rPr lang="fi-FI" sz="1600" dirty="0"/>
              <a:t>Ylläpidon ja peruskorjausten toimenpiteiden priorisointia ja valintaa sekä tätä kautta myös toimenpiteen yhteiskuntataloudellisia vaikutuksia</a:t>
            </a:r>
          </a:p>
          <a:p>
            <a:pPr lvl="1" fontAlgn="auto">
              <a:spcAft>
                <a:spcPts val="0"/>
              </a:spcAft>
              <a:buClr>
                <a:srgbClr val="006575"/>
              </a:buClr>
              <a:defRPr/>
            </a:pPr>
            <a:r>
              <a:rPr lang="fi-FI" sz="1600" dirty="0" err="1"/>
              <a:t>Täsmähoitokohteita</a:t>
            </a:r>
            <a:endParaRPr lang="fi-FI" sz="1600" dirty="0"/>
          </a:p>
          <a:p>
            <a:pPr lvl="1" fontAlgn="auto">
              <a:spcAft>
                <a:spcPts val="0"/>
              </a:spcAft>
              <a:buClr>
                <a:srgbClr val="006575"/>
              </a:buClr>
              <a:defRPr/>
            </a:pPr>
            <a:r>
              <a:rPr lang="fi-FI" sz="1600" dirty="0"/>
              <a:t>Tien hallinnollisen luokituksen muutoksia</a:t>
            </a:r>
          </a:p>
          <a:p>
            <a:pPr lvl="1" fontAlgn="auto">
              <a:spcAft>
                <a:spcPts val="0"/>
              </a:spcAft>
              <a:buClr>
                <a:srgbClr val="006575"/>
              </a:buClr>
              <a:defRPr/>
            </a:pPr>
            <a:r>
              <a:rPr lang="fi-FI" sz="1600" dirty="0"/>
              <a:t>Yksityistie / maantie -rajapintatarkasteluita</a:t>
            </a:r>
          </a:p>
          <a:p>
            <a:pPr lvl="1" fontAlgn="auto">
              <a:spcAft>
                <a:spcPts val="0"/>
              </a:spcAft>
              <a:buClr>
                <a:srgbClr val="006575"/>
              </a:buClr>
              <a:defRPr/>
            </a:pPr>
            <a:r>
              <a:rPr lang="fi-FI" sz="1600" dirty="0"/>
              <a:t>Lisäksi merkittävyysluokitus toimii apuvälineenä sidosryhmien, kuten esimerkiksi maakuntaliittojen ja kuntien, kanssa käytävässä vuoropuhelussa.</a:t>
            </a:r>
            <a:br>
              <a:rPr lang="fi-FI" sz="1600" dirty="0"/>
            </a:br>
            <a:endParaRPr lang="fi-FI" sz="1900" dirty="0">
              <a:sym typeface="Wingdings" pitchFamily="2" charset="2"/>
            </a:endParaRPr>
          </a:p>
          <a:p>
            <a:pPr lvl="1" fontAlgn="auto">
              <a:spcAft>
                <a:spcPts val="0"/>
              </a:spcAft>
              <a:buClr>
                <a:srgbClr val="006575"/>
              </a:buClr>
              <a:buFont typeface="Wingdings" pitchFamily="2" charset="2"/>
              <a:buChar char="à"/>
              <a:defRPr/>
            </a:pPr>
            <a:r>
              <a:rPr lang="fi-FI" sz="1900" dirty="0"/>
              <a:t>Merkittävyysluokitus on ennen kaikkea </a:t>
            </a:r>
            <a:r>
              <a:rPr lang="fi-FI" sz="1900" u="sng" dirty="0"/>
              <a:t>työkalu</a:t>
            </a:r>
            <a:r>
              <a:rPr lang="fi-FI" sz="1900" dirty="0"/>
              <a:t> erityisesti ylläpidon</a:t>
            </a:r>
            <a:br>
              <a:rPr lang="fi-FI" sz="1900" dirty="0"/>
            </a:br>
            <a:r>
              <a:rPr lang="fi-FI" sz="1900" dirty="0"/>
              <a:t>ja päivittäisen kunnossapidon toimien arviointiin ja hankkeiden ohjelmointiin.</a:t>
            </a:r>
          </a:p>
          <a:p>
            <a:pPr lvl="1" fontAlgn="auto">
              <a:spcAft>
                <a:spcPts val="0"/>
              </a:spcAft>
              <a:buClr>
                <a:srgbClr val="006575"/>
              </a:buClr>
              <a:buFont typeface="Wingdings" pitchFamily="2" charset="2"/>
              <a:buChar char="à"/>
              <a:defRPr/>
            </a:pPr>
            <a:r>
              <a:rPr lang="fi-FI" sz="1900" u="sng" dirty="0"/>
              <a:t>Työkalun toimivuuden kannalta on tärkeää, että tietokantaan päivitetään säännöllisesti uusimmat saatavilla olevat tiedot.</a:t>
            </a:r>
          </a:p>
        </p:txBody>
      </p:sp>
      <p:sp>
        <p:nvSpPr>
          <p:cNvPr id="15364"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CCB6485A-4655-4F15-B510-6B3A714E8E7E}" type="datetime1">
              <a:rPr lang="fi-FI" altLang="fi-FI" sz="1000" smtClean="0"/>
              <a:pPr>
                <a:spcBef>
                  <a:spcPct val="0"/>
                </a:spcBef>
                <a:buFontTx/>
                <a:buNone/>
              </a:pPr>
              <a:t>2.6.2021</a:t>
            </a:fld>
            <a:r>
              <a:rPr lang="fi-FI" altLang="fi-FI" sz="1000"/>
              <a:t> | sivu </a:t>
            </a:r>
            <a:fld id="{10F2FC98-7A9C-4B04-BAE5-C566D084B09E}" type="slidenum">
              <a:rPr lang="fi-FI" altLang="fi-FI" sz="1000" smtClean="0"/>
              <a:pPr>
                <a:spcBef>
                  <a:spcPct val="0"/>
                </a:spcBef>
                <a:buFontTx/>
                <a:buNone/>
              </a:pPr>
              <a:t>14</a:t>
            </a:fld>
            <a:endParaRPr lang="fi-FI" altLang="fi-FI" sz="1000"/>
          </a:p>
        </p:txBody>
      </p:sp>
    </p:spTree>
    <p:extLst>
      <p:ext uri="{BB962C8B-B14F-4D97-AF65-F5344CB8AC3E}">
        <p14:creationId xmlns:p14="http://schemas.microsoft.com/office/powerpoint/2010/main" val="70818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7513" y="582613"/>
            <a:ext cx="8229600" cy="901700"/>
          </a:xfrm>
        </p:spPr>
        <p:txBody>
          <a:bodyPr>
            <a:normAutofit fontScale="90000"/>
          </a:bodyPr>
          <a:lstStyle/>
          <a:p>
            <a:pPr eaLnBrk="1" hangingPunct="1"/>
            <a:r>
              <a:rPr lang="fi-FI" altLang="fi-FI" dirty="0"/>
              <a:t>Keskeisimmät erot edelliseen merkittävyysluokitukseen ja saavutettavat hyödyt</a:t>
            </a:r>
          </a:p>
        </p:txBody>
      </p:sp>
      <p:sp>
        <p:nvSpPr>
          <p:cNvPr id="14339" name="Rectangle 3"/>
          <p:cNvSpPr>
            <a:spLocks noGrp="1" noChangeArrowheads="1"/>
          </p:cNvSpPr>
          <p:nvPr>
            <p:ph type="body" idx="1"/>
          </p:nvPr>
        </p:nvSpPr>
        <p:spPr>
          <a:xfrm>
            <a:off x="446088" y="1698625"/>
            <a:ext cx="8229600" cy="4525963"/>
          </a:xfrm>
        </p:spPr>
        <p:txBody>
          <a:bodyPr>
            <a:noAutofit/>
          </a:bodyPr>
          <a:lstStyle/>
          <a:p>
            <a:pPr lvl="0">
              <a:buClr>
                <a:srgbClr val="008091"/>
              </a:buClr>
            </a:pPr>
            <a:r>
              <a:rPr lang="fi-FI" sz="1600" dirty="0"/>
              <a:t>Tarkemmat, laadukkaammat ja pääosin kahdeksan vuotta tuoreemmat lähtötiedot</a:t>
            </a:r>
          </a:p>
          <a:p>
            <a:pPr lvl="0">
              <a:buClr>
                <a:srgbClr val="008091"/>
              </a:buClr>
            </a:pPr>
            <a:r>
              <a:rPr lang="fi-FI" sz="1600" dirty="0"/>
              <a:t>Uusia merkittävyystekijöitä käytettävissä parantuneen lähtöaineiston myötä (mm. eläintilat, tuotanto- ja teollisuuslaitokset, elintarvikelaitokset, päivittäistavarakaupat, työmatkaliikenteen reitit)</a:t>
            </a:r>
          </a:p>
          <a:p>
            <a:pPr>
              <a:buClr>
                <a:srgbClr val="008091"/>
              </a:buClr>
            </a:pPr>
            <a:r>
              <a:rPr lang="fi-FI" sz="1600" dirty="0"/>
              <a:t>Tiedot kerätään kattavasti koko tarkasteltavalle verkolle (vähäliikenteinen / keskivilkas/vilkas eli loppu verkko)</a:t>
            </a:r>
          </a:p>
          <a:p>
            <a:pPr>
              <a:buClr>
                <a:srgbClr val="008091"/>
              </a:buClr>
            </a:pPr>
            <a:r>
              <a:rPr lang="fi-FI" sz="1600" dirty="0"/>
              <a:t>Tietokanta muodostetaan uuden tieosoiteverkon mukaiseksi (tieosoiteverkossa iso muutos keväällä 2016)</a:t>
            </a:r>
          </a:p>
          <a:p>
            <a:pPr>
              <a:buClr>
                <a:srgbClr val="008091"/>
              </a:buClr>
            </a:pPr>
            <a:r>
              <a:rPr lang="fi-FI" sz="1600" dirty="0"/>
              <a:t>Uusia suodatus-, lajittelu- ja hakutyökaluja </a:t>
            </a:r>
            <a:r>
              <a:rPr lang="fi-FI" sz="1600" dirty="0">
                <a:sym typeface="Wingdings" panose="05000000000000000000" pitchFamily="2" charset="2"/>
              </a:rPr>
              <a:t></a:t>
            </a:r>
            <a:r>
              <a:rPr lang="fi-FI" sz="1600" dirty="0"/>
              <a:t> parempi käytettävyys</a:t>
            </a:r>
          </a:p>
          <a:p>
            <a:pPr>
              <a:buClr>
                <a:srgbClr val="008091"/>
              </a:buClr>
            </a:pPr>
            <a:r>
              <a:rPr lang="fi-FI" sz="1600" dirty="0"/>
              <a:t>Uudet yhteenveto- ja hankearviointiosiot </a:t>
            </a:r>
            <a:r>
              <a:rPr lang="fi-FI" sz="1600" dirty="0">
                <a:sym typeface="Wingdings" panose="05000000000000000000" pitchFamily="2" charset="2"/>
              </a:rPr>
              <a:t></a:t>
            </a:r>
            <a:r>
              <a:rPr lang="fi-FI" sz="1600" dirty="0"/>
              <a:t> parempi käytettävyys</a:t>
            </a:r>
          </a:p>
          <a:p>
            <a:pPr>
              <a:buClr>
                <a:srgbClr val="008091"/>
              </a:buClr>
            </a:pPr>
            <a:r>
              <a:rPr lang="fi-FI" sz="1600" dirty="0"/>
              <a:t>Uusi </a:t>
            </a:r>
            <a:r>
              <a:rPr lang="fi-FI" sz="1600" dirty="0" err="1"/>
              <a:t>ArcGis</a:t>
            </a:r>
            <a:r>
              <a:rPr lang="fi-FI" sz="1600" dirty="0"/>
              <a:t> Online -karttapalvelu </a:t>
            </a:r>
            <a:r>
              <a:rPr lang="fi-FI" sz="1600" dirty="0">
                <a:sym typeface="Wingdings" panose="05000000000000000000" pitchFamily="2" charset="2"/>
              </a:rPr>
              <a:t></a:t>
            </a:r>
            <a:r>
              <a:rPr lang="fi-FI" sz="1600" dirty="0"/>
              <a:t> parempi käytettävyys</a:t>
            </a:r>
          </a:p>
          <a:p>
            <a:pPr>
              <a:buClr>
                <a:srgbClr val="008091"/>
              </a:buClr>
            </a:pPr>
            <a:r>
              <a:rPr lang="fi-FI" sz="1600" dirty="0"/>
              <a:t>Lisäksi uutena asiana työssä rakennetaan oma erillinen soratieosio, jossa käsitellään sorateiden varrella sijaitsevia toimintoja (asiakastarpeita) sekä kuntotietoja</a:t>
            </a:r>
          </a:p>
        </p:txBody>
      </p:sp>
      <p:sp>
        <p:nvSpPr>
          <p:cNvPr id="14340"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3DFC3373-988A-4AA9-9F24-EFBB6C35D804}" type="datetime1">
              <a:rPr lang="fi-FI" altLang="fi-FI" sz="1000" smtClean="0"/>
              <a:pPr>
                <a:spcBef>
                  <a:spcPct val="0"/>
                </a:spcBef>
                <a:buFontTx/>
                <a:buNone/>
              </a:pPr>
              <a:t>2.6.2021</a:t>
            </a:fld>
            <a:r>
              <a:rPr lang="fi-FI" altLang="fi-FI" sz="1000"/>
              <a:t> | sivu </a:t>
            </a:r>
            <a:fld id="{E0A65918-4FE5-497A-9B4C-220F9285F871}" type="slidenum">
              <a:rPr lang="fi-FI" altLang="fi-FI" sz="1000" smtClean="0"/>
              <a:pPr>
                <a:spcBef>
                  <a:spcPct val="0"/>
                </a:spcBef>
                <a:buFontTx/>
                <a:buNone/>
              </a:pPr>
              <a:t>15</a:t>
            </a:fld>
            <a:endParaRPr lang="fi-FI" altLang="fi-FI" sz="1000"/>
          </a:p>
        </p:txBody>
      </p:sp>
    </p:spTree>
    <p:extLst>
      <p:ext uri="{BB962C8B-B14F-4D97-AF65-F5344CB8AC3E}">
        <p14:creationId xmlns:p14="http://schemas.microsoft.com/office/powerpoint/2010/main" val="219155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17513" y="582613"/>
            <a:ext cx="8229600" cy="901700"/>
          </a:xfrm>
        </p:spPr>
        <p:txBody>
          <a:bodyPr/>
          <a:lstStyle/>
          <a:p>
            <a:pPr eaLnBrk="1" hangingPunct="1"/>
            <a:r>
              <a:rPr lang="fi-FI" altLang="fi-FI" dirty="0"/>
              <a:t>Työn sisältö</a:t>
            </a:r>
          </a:p>
        </p:txBody>
      </p:sp>
      <p:sp>
        <p:nvSpPr>
          <p:cNvPr id="2" name="Sisällön paikkamerkki 1"/>
          <p:cNvSpPr>
            <a:spLocks noGrp="1"/>
          </p:cNvSpPr>
          <p:nvPr>
            <p:ph idx="1"/>
          </p:nvPr>
        </p:nvSpPr>
        <p:spPr>
          <a:xfrm>
            <a:off x="446088" y="1698625"/>
            <a:ext cx="8229600" cy="4525963"/>
          </a:xfrm>
        </p:spPr>
        <p:txBody>
          <a:bodyPr>
            <a:normAutofit fontScale="70000" lnSpcReduction="20000"/>
          </a:bodyPr>
          <a:lstStyle/>
          <a:p>
            <a:pPr marL="0" indent="0">
              <a:buFont typeface="Arial" charset="0"/>
              <a:buNone/>
              <a:defRPr/>
            </a:pPr>
            <a:r>
              <a:rPr lang="fi-FI" sz="3600" dirty="0"/>
              <a:t>Työ jakaantuu kahteen eri osatehtävään:</a:t>
            </a:r>
          </a:p>
          <a:p>
            <a:pPr marL="457200" indent="-457200">
              <a:buFont typeface="+mj-lt"/>
              <a:buAutoNum type="arabicPeriod"/>
              <a:defRPr/>
            </a:pPr>
            <a:r>
              <a:rPr lang="fi-FI" sz="3300" dirty="0"/>
              <a:t>Merkittävyystietokannan päivitys</a:t>
            </a:r>
          </a:p>
          <a:p>
            <a:pPr marL="857250" lvl="1" indent="-457200">
              <a:buFont typeface="Arial" charset="0"/>
              <a:buChar char="–"/>
              <a:defRPr/>
            </a:pPr>
            <a:r>
              <a:rPr lang="fi-FI" sz="2900" dirty="0"/>
              <a:t>Tietokantaan päivitetään kaikki siihen sisältyvät merkittävyystekijät (lähtötiedot kerätään kattavasti koko tarkasteltavalta verkolta ja näin ollen verkot ovat vertailtavissa myös yhtenä kokonaisuutena). Tietokannassa säilyy edelleen kuitenkin liikennemääräraja, jolla tieverkko voidaan helposti jakaa kahteen osaan.</a:t>
            </a:r>
          </a:p>
          <a:p>
            <a:pPr marL="857250" lvl="1" indent="-457200">
              <a:buFont typeface="Arial" charset="0"/>
              <a:buChar char="–"/>
              <a:defRPr/>
            </a:pPr>
            <a:r>
              <a:rPr lang="fi-FI" sz="2900" dirty="0"/>
              <a:t>Tietokantaan rakennetaan suodatustyökalu, jolla tarkasteltava tieverkko voidaan halutessaan jakaa liikennemäärän perusteella kahteen osaan (vähäliikenteinen ja keskivilkas/vilkas eli loppu verkko).</a:t>
            </a:r>
          </a:p>
          <a:p>
            <a:pPr marL="857250" lvl="1" indent="-457200">
              <a:buFont typeface="Arial" charset="0"/>
              <a:buChar char="–"/>
              <a:defRPr/>
            </a:pPr>
            <a:r>
              <a:rPr lang="fi-FI" sz="2900" dirty="0"/>
              <a:t>Työn alussa keskustellaan muista mahdollisista luokitukseen lisättävistä merkittävyystekijöistä sekä  pääluokkien ja niihin sisältyvien merkittävyystekijöiden painoarvoista ja pisteytyksestä.</a:t>
            </a:r>
          </a:p>
          <a:p>
            <a:pPr marL="857250" lvl="1" indent="-457200">
              <a:buFont typeface="Arial" charset="0"/>
              <a:buChar char="–"/>
              <a:defRPr/>
            </a:pPr>
            <a:r>
              <a:rPr lang="fi-FI" sz="2900" dirty="0"/>
              <a:t>Päivityksen aiheuttamat muutokset raportoidaan.</a:t>
            </a:r>
          </a:p>
        </p:txBody>
      </p:sp>
      <p:sp>
        <p:nvSpPr>
          <p:cNvPr id="15363" name="Dian numeron paikkamerkki 3"/>
          <p:cNvSpPr>
            <a:spLocks noGrp="1"/>
          </p:cNvSpPr>
          <p:nvPr>
            <p:ph type="sldNum" sz="quarter" idx="4294967295"/>
          </p:nvPr>
        </p:nvSpPr>
        <p:spPr bwMode="auto">
          <a:xfrm>
            <a:off x="468313" y="6381750"/>
            <a:ext cx="23749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i-FI" altLang="fi-FI" sz="1000"/>
              <a:t>Linea Konsultit Oy | </a:t>
            </a:r>
            <a:fld id="{FDB04188-647B-4673-AFD0-D01DCA86A0B0}" type="datetime1">
              <a:rPr lang="fi-FI" altLang="fi-FI" sz="1000"/>
              <a:pPr eaLnBrk="1" hangingPunct="1">
                <a:spcBef>
                  <a:spcPct val="0"/>
                </a:spcBef>
                <a:buFontTx/>
                <a:buNone/>
              </a:pPr>
              <a:t>2.6.2021</a:t>
            </a:fld>
            <a:r>
              <a:rPr lang="fi-FI" altLang="fi-FI" sz="1000"/>
              <a:t> | sivu </a:t>
            </a:r>
            <a:fld id="{E794D148-4F39-4030-942F-8922D0125B9B}" type="slidenum">
              <a:rPr lang="fi-FI" altLang="fi-FI" sz="1000"/>
              <a:pPr eaLnBrk="1" hangingPunct="1">
                <a:spcBef>
                  <a:spcPct val="0"/>
                </a:spcBef>
                <a:buFontTx/>
                <a:buNone/>
              </a:pPr>
              <a:t>16</a:t>
            </a:fld>
            <a:endParaRPr lang="fi-FI" altLang="fi-FI" sz="1000"/>
          </a:p>
        </p:txBody>
      </p:sp>
    </p:spTree>
    <p:extLst>
      <p:ext uri="{BB962C8B-B14F-4D97-AF65-F5344CB8AC3E}">
        <p14:creationId xmlns:p14="http://schemas.microsoft.com/office/powerpoint/2010/main" val="94373959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17513" y="582613"/>
            <a:ext cx="8229600" cy="901700"/>
          </a:xfrm>
        </p:spPr>
        <p:txBody>
          <a:bodyPr/>
          <a:lstStyle/>
          <a:p>
            <a:pPr eaLnBrk="1" hangingPunct="1"/>
            <a:r>
              <a:rPr lang="fi-FI" altLang="fi-FI" dirty="0"/>
              <a:t>Työn sisältö</a:t>
            </a:r>
          </a:p>
        </p:txBody>
      </p:sp>
      <p:sp>
        <p:nvSpPr>
          <p:cNvPr id="2" name="Sisällön paikkamerkki 1"/>
          <p:cNvSpPr>
            <a:spLocks noGrp="1"/>
          </p:cNvSpPr>
          <p:nvPr>
            <p:ph idx="1"/>
          </p:nvPr>
        </p:nvSpPr>
        <p:spPr>
          <a:xfrm>
            <a:off x="446088" y="1698625"/>
            <a:ext cx="8229600" cy="4525963"/>
          </a:xfrm>
        </p:spPr>
        <p:txBody>
          <a:bodyPr>
            <a:normAutofit fontScale="70000" lnSpcReduction="20000"/>
          </a:bodyPr>
          <a:lstStyle/>
          <a:p>
            <a:pPr marL="514350" indent="-514350">
              <a:buFont typeface="+mj-lt"/>
              <a:buAutoNum type="arabicPeriod" startAt="2"/>
              <a:defRPr/>
            </a:pPr>
            <a:r>
              <a:rPr lang="fi-FI" sz="3300" dirty="0"/>
              <a:t>Merkittävyystietokannan visualisointi ja käytettävyys</a:t>
            </a:r>
          </a:p>
          <a:p>
            <a:pPr marL="857250" lvl="1" indent="-457200">
              <a:buFont typeface="Arial" charset="0"/>
              <a:buChar char="–"/>
              <a:defRPr/>
            </a:pPr>
            <a:r>
              <a:rPr lang="fi-FI" sz="2800" dirty="0"/>
              <a:t>Tässä työssä keskitytään aiempaa voimakkaammin tietokannan visualisoinnin ja käytettävyyden kehittämiseen.</a:t>
            </a:r>
          </a:p>
          <a:p>
            <a:pPr marL="857250" lvl="1" indent="-457200">
              <a:buFont typeface="Arial" charset="0"/>
              <a:buChar char="–"/>
              <a:defRPr/>
            </a:pPr>
            <a:r>
              <a:rPr lang="fi-FI" sz="2800" dirty="0"/>
              <a:t>Uutena ominaisuutena tietokannan yhteyteen rakennetaan erillinen </a:t>
            </a:r>
            <a:r>
              <a:rPr lang="fi-FI" sz="2800" dirty="0" err="1"/>
              <a:t>tiejaksoraporttiosio</a:t>
            </a:r>
            <a:r>
              <a:rPr lang="fi-FI" sz="2800" dirty="0"/>
              <a:t>, johon koostetaan tien ja siihen sisältyvien tieosien merkittävyystiedot kootusti tiiviimmässä ja selkeämmässä esitysmuodossa.</a:t>
            </a:r>
          </a:p>
          <a:p>
            <a:pPr marL="857250" lvl="1" indent="-457200">
              <a:buFont typeface="Arial" charset="0"/>
              <a:buChar char="–"/>
              <a:defRPr/>
            </a:pPr>
            <a:r>
              <a:rPr lang="fi-FI" sz="2900" dirty="0"/>
              <a:t>Uutena ominaisuutena tiejaksoraporttiosion rinnalle muodostetaan erillinen hankearviointiosio, jonka avulla voidaan arvioida esimerkiksi päällystysohjelman ja muiden ELY-keskuksen eri ohjelmiin sisältyvien hankkeiden merkittävyyttä. Tietokantaan ja hankearviointiosioon lasketaan tieosittainen korjaustarveosuus (huonokuntoisen päällysteen osuus), joka antaa lisätietoa tieosan/tiejakson merkittävyyden suhteesta korjaustarpeeseen.</a:t>
            </a:r>
            <a:endParaRPr lang="fi-FI" sz="2900" dirty="0">
              <a:solidFill>
                <a:srgbClr val="FF0000"/>
              </a:solidFill>
            </a:endParaRPr>
          </a:p>
          <a:p>
            <a:pPr marL="857250" lvl="1" indent="-457200">
              <a:buFont typeface="Arial" charset="0"/>
              <a:buChar char="–"/>
              <a:defRPr/>
            </a:pPr>
            <a:r>
              <a:rPr lang="fi-FI" sz="2900" dirty="0"/>
              <a:t>Merkittävyysluokituksen lopputulos viedään </a:t>
            </a:r>
            <a:r>
              <a:rPr lang="fi-FI" sz="2900" dirty="0" err="1"/>
              <a:t>ArcGis</a:t>
            </a:r>
            <a:r>
              <a:rPr lang="fi-FI" sz="2900" dirty="0"/>
              <a:t> Online</a:t>
            </a:r>
            <a:br>
              <a:rPr lang="fi-FI" sz="2900" dirty="0"/>
            </a:br>
            <a:r>
              <a:rPr lang="fi-FI" sz="2900" dirty="0"/>
              <a:t>-karttapalveluun.</a:t>
            </a:r>
          </a:p>
        </p:txBody>
      </p:sp>
      <p:sp>
        <p:nvSpPr>
          <p:cNvPr id="15363" name="Dian numeron paikkamerkki 3"/>
          <p:cNvSpPr>
            <a:spLocks noGrp="1"/>
          </p:cNvSpPr>
          <p:nvPr>
            <p:ph type="sldNum" sz="quarter" idx="4294967295"/>
          </p:nvPr>
        </p:nvSpPr>
        <p:spPr bwMode="auto">
          <a:xfrm>
            <a:off x="468313" y="6381750"/>
            <a:ext cx="23749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i-FI" altLang="fi-FI" sz="1000"/>
              <a:t>Linea Konsultit Oy | </a:t>
            </a:r>
            <a:fld id="{FDB04188-647B-4673-AFD0-D01DCA86A0B0}" type="datetime1">
              <a:rPr lang="fi-FI" altLang="fi-FI" sz="1000"/>
              <a:pPr eaLnBrk="1" hangingPunct="1">
                <a:spcBef>
                  <a:spcPct val="0"/>
                </a:spcBef>
                <a:buFontTx/>
                <a:buNone/>
              </a:pPr>
              <a:t>2.6.2021</a:t>
            </a:fld>
            <a:r>
              <a:rPr lang="fi-FI" altLang="fi-FI" sz="1000"/>
              <a:t> | sivu </a:t>
            </a:r>
            <a:fld id="{E794D148-4F39-4030-942F-8922D0125B9B}" type="slidenum">
              <a:rPr lang="fi-FI" altLang="fi-FI" sz="1000"/>
              <a:pPr eaLnBrk="1" hangingPunct="1">
                <a:spcBef>
                  <a:spcPct val="0"/>
                </a:spcBef>
                <a:buFontTx/>
                <a:buNone/>
              </a:pPr>
              <a:t>17</a:t>
            </a:fld>
            <a:endParaRPr lang="fi-FI" altLang="fi-FI" sz="1000"/>
          </a:p>
        </p:txBody>
      </p:sp>
    </p:spTree>
    <p:extLst>
      <p:ext uri="{BB962C8B-B14F-4D97-AF65-F5344CB8AC3E}">
        <p14:creationId xmlns:p14="http://schemas.microsoft.com/office/powerpoint/2010/main" val="376832659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17513" y="582613"/>
            <a:ext cx="8229600" cy="901700"/>
          </a:xfrm>
        </p:spPr>
        <p:txBody>
          <a:bodyPr/>
          <a:lstStyle/>
          <a:p>
            <a:pPr eaLnBrk="1" hangingPunct="1"/>
            <a:r>
              <a:rPr lang="fi-FI" altLang="fi-FI" dirty="0"/>
              <a:t>Työn sisältö</a:t>
            </a:r>
          </a:p>
        </p:txBody>
      </p:sp>
      <p:sp>
        <p:nvSpPr>
          <p:cNvPr id="2" name="Sisällön paikkamerkki 1"/>
          <p:cNvSpPr>
            <a:spLocks noGrp="1"/>
          </p:cNvSpPr>
          <p:nvPr>
            <p:ph idx="1"/>
          </p:nvPr>
        </p:nvSpPr>
        <p:spPr>
          <a:xfrm>
            <a:off x="446088" y="1698625"/>
            <a:ext cx="8229600" cy="4525963"/>
          </a:xfrm>
        </p:spPr>
        <p:txBody>
          <a:bodyPr>
            <a:normAutofit fontScale="70000" lnSpcReduction="20000"/>
          </a:bodyPr>
          <a:lstStyle/>
          <a:p>
            <a:pPr marL="514350" indent="-514350">
              <a:buFont typeface="+mj-lt"/>
              <a:buAutoNum type="arabicPeriod" startAt="3"/>
              <a:defRPr/>
            </a:pPr>
            <a:r>
              <a:rPr lang="fi-FI" sz="3300" dirty="0"/>
              <a:t>Soratieosio</a:t>
            </a:r>
          </a:p>
          <a:p>
            <a:pPr marL="857250" lvl="1" indent="-457200">
              <a:buFont typeface="Arial" charset="0"/>
              <a:buChar char="–"/>
              <a:defRPr/>
            </a:pPr>
            <a:r>
              <a:rPr lang="fi-FI" sz="2900" dirty="0"/>
              <a:t>Tavoitteena on kuvata sorateiden ympärillä olevia toimintoja (=merkitys asiakastarpeiden näkökulmasta) sekä kuvata sen rinnalla käytössä olevilla mittareilla sorateiden kunto- ja laatutasoa.</a:t>
            </a:r>
          </a:p>
          <a:p>
            <a:pPr marL="857250" lvl="1" indent="-457200">
              <a:buFont typeface="Arial" charset="0"/>
              <a:buChar char="–"/>
              <a:defRPr/>
            </a:pPr>
            <a:r>
              <a:rPr lang="fi-FI" sz="2900" dirty="0"/>
              <a:t>Osiossa esitetään vain soratieosuudet, ja asiakastarpeiden osalta hyödynnetään merkittävyysluokituksen yhteydessä tuotettuja analyysejä.</a:t>
            </a:r>
          </a:p>
          <a:p>
            <a:pPr marL="857250" lvl="1" indent="-457200">
              <a:buFont typeface="Arial" charset="0"/>
              <a:buChar char="–"/>
              <a:defRPr/>
            </a:pPr>
            <a:r>
              <a:rPr lang="fi-FI" sz="2900" dirty="0">
                <a:solidFill>
                  <a:srgbClr val="00B050"/>
                </a:solidFill>
              </a:rPr>
              <a:t>Alustavasti kuntotietoa on olemassa runkokelirikon osalta </a:t>
            </a:r>
            <a:r>
              <a:rPr lang="fi-FI" sz="2900" dirty="0"/>
              <a:t>ja mahdollisesti pintakunnon (mitataan ajomukavuuteen vaikuttavien tienpinnan tasaisuuden, kiinteyden ja pölyävyyden avulla) osalta.</a:t>
            </a:r>
          </a:p>
          <a:p>
            <a:pPr marL="857250" lvl="1" indent="-457200">
              <a:buFont typeface="Arial" charset="0"/>
              <a:buChar char="–"/>
              <a:defRPr/>
            </a:pPr>
            <a:r>
              <a:rPr lang="fi-FI" sz="2900" dirty="0"/>
              <a:t>Asiakastarpeita sekä kuntotietoja yhdistelemällä päästään kiinni tärkeimpiin ja mahdollisesti kunnostusta tarvittaviin sorateihin. Osiota voidaan käyttää myös apuna vastattaessa eri tahoilta tuleviin aloitteisiin ja palautteisiin.</a:t>
            </a:r>
          </a:p>
          <a:p>
            <a:pPr marL="857250" lvl="1" indent="-457200">
              <a:buFont typeface="Arial" charset="0"/>
              <a:buChar char="–"/>
              <a:defRPr/>
            </a:pPr>
            <a:r>
              <a:rPr lang="fi-FI" sz="2900" dirty="0"/>
              <a:t>Parhaillaan Väylän toimesta päivityksessä oleva sorateiden toimintalinjatyö huomioidaan tässä työssä.</a:t>
            </a:r>
          </a:p>
        </p:txBody>
      </p:sp>
      <p:sp>
        <p:nvSpPr>
          <p:cNvPr id="15363" name="Dian numeron paikkamerkki 3"/>
          <p:cNvSpPr>
            <a:spLocks noGrp="1"/>
          </p:cNvSpPr>
          <p:nvPr>
            <p:ph type="sldNum" sz="quarter" idx="4294967295"/>
          </p:nvPr>
        </p:nvSpPr>
        <p:spPr bwMode="auto">
          <a:xfrm>
            <a:off x="468313" y="6381750"/>
            <a:ext cx="23749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i-FI" altLang="fi-FI" sz="1000"/>
              <a:t>Linea Konsultit Oy | </a:t>
            </a:r>
            <a:fld id="{FDB04188-647B-4673-AFD0-D01DCA86A0B0}" type="datetime1">
              <a:rPr lang="fi-FI" altLang="fi-FI" sz="1000"/>
              <a:pPr eaLnBrk="1" hangingPunct="1">
                <a:spcBef>
                  <a:spcPct val="0"/>
                </a:spcBef>
                <a:buFontTx/>
                <a:buNone/>
              </a:pPr>
              <a:t>2.6.2021</a:t>
            </a:fld>
            <a:r>
              <a:rPr lang="fi-FI" altLang="fi-FI" sz="1000"/>
              <a:t> | sivu </a:t>
            </a:r>
            <a:fld id="{E794D148-4F39-4030-942F-8922D0125B9B}" type="slidenum">
              <a:rPr lang="fi-FI" altLang="fi-FI" sz="1000"/>
              <a:pPr eaLnBrk="1" hangingPunct="1">
                <a:spcBef>
                  <a:spcPct val="0"/>
                </a:spcBef>
                <a:buFontTx/>
                <a:buNone/>
              </a:pPr>
              <a:t>18</a:t>
            </a:fld>
            <a:endParaRPr lang="fi-FI" altLang="fi-FI" sz="1000"/>
          </a:p>
        </p:txBody>
      </p:sp>
    </p:spTree>
    <p:extLst>
      <p:ext uri="{BB962C8B-B14F-4D97-AF65-F5344CB8AC3E}">
        <p14:creationId xmlns:p14="http://schemas.microsoft.com/office/powerpoint/2010/main" val="256530484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17513" y="582613"/>
            <a:ext cx="8229600" cy="901700"/>
          </a:xfrm>
        </p:spPr>
        <p:txBody>
          <a:bodyPr>
            <a:normAutofit fontScale="90000"/>
          </a:bodyPr>
          <a:lstStyle/>
          <a:p>
            <a:pPr eaLnBrk="1" hangingPunct="1"/>
            <a:r>
              <a:rPr lang="fi-FI" altLang="fi-FI" dirty="0"/>
              <a:t>Tieosien jako merkittävyysluokkiin</a:t>
            </a:r>
            <a:br>
              <a:rPr lang="fi-FI" altLang="fi-FI" dirty="0"/>
            </a:br>
            <a:r>
              <a:rPr lang="fi-FI" altLang="fi-FI" dirty="0"/>
              <a:t>(1=merkittävin … 4=vähiten merkittävä)</a:t>
            </a:r>
          </a:p>
        </p:txBody>
      </p:sp>
      <p:sp>
        <p:nvSpPr>
          <p:cNvPr id="22531"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0CDCCDDC-A555-4639-AE96-DDDE76E8FF13}" type="datetime1">
              <a:rPr lang="fi-FI" altLang="fi-FI" sz="1000" smtClean="0"/>
              <a:pPr>
                <a:spcBef>
                  <a:spcPct val="0"/>
                </a:spcBef>
                <a:buFontTx/>
                <a:buNone/>
              </a:pPr>
              <a:t>2.6.2021</a:t>
            </a:fld>
            <a:r>
              <a:rPr lang="fi-FI" altLang="fi-FI" sz="1000"/>
              <a:t> | sivu </a:t>
            </a:r>
            <a:fld id="{B6B57C0B-B42B-44E3-BD6E-6DF5FB78FB61}" type="slidenum">
              <a:rPr lang="fi-FI" altLang="fi-FI" sz="1000" smtClean="0"/>
              <a:pPr>
                <a:spcBef>
                  <a:spcPct val="0"/>
                </a:spcBef>
                <a:buFontTx/>
                <a:buNone/>
              </a:pPr>
              <a:t>19</a:t>
            </a:fld>
            <a:endParaRPr lang="fi-FI" altLang="fi-FI" sz="1000"/>
          </a:p>
        </p:txBody>
      </p:sp>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40000" y="2034537"/>
            <a:ext cx="6028956" cy="2788926"/>
          </a:xfrm>
          <a:prstGeom prst="rect">
            <a:avLst/>
          </a:prstGeom>
        </p:spPr>
      </p:pic>
    </p:spTree>
    <p:extLst>
      <p:ext uri="{BB962C8B-B14F-4D97-AF65-F5344CB8AC3E}">
        <p14:creationId xmlns:p14="http://schemas.microsoft.com/office/powerpoint/2010/main" val="418345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7513" y="582613"/>
            <a:ext cx="8229600" cy="901700"/>
          </a:xfrm>
        </p:spPr>
        <p:txBody>
          <a:bodyPr/>
          <a:lstStyle/>
          <a:p>
            <a:pPr eaLnBrk="1" hangingPunct="1"/>
            <a:r>
              <a:rPr lang="fi-FI" altLang="fi-FI" dirty="0"/>
              <a:t>Kokouksessa keskusteltavia/sovittavia asioita</a:t>
            </a:r>
          </a:p>
        </p:txBody>
      </p:sp>
      <p:sp>
        <p:nvSpPr>
          <p:cNvPr id="14339" name="Rectangle 3"/>
          <p:cNvSpPr>
            <a:spLocks noGrp="1" noChangeArrowheads="1"/>
          </p:cNvSpPr>
          <p:nvPr>
            <p:ph type="body" idx="1"/>
          </p:nvPr>
        </p:nvSpPr>
        <p:spPr>
          <a:xfrm>
            <a:off x="446088" y="1698625"/>
            <a:ext cx="8229600" cy="4525963"/>
          </a:xfrm>
        </p:spPr>
        <p:txBody>
          <a:bodyPr>
            <a:normAutofit/>
          </a:bodyPr>
          <a:lstStyle/>
          <a:p>
            <a:r>
              <a:rPr lang="fi-FI" sz="1800" dirty="0"/>
              <a:t>Puuttuvat lähtötiedot</a:t>
            </a:r>
          </a:p>
          <a:p>
            <a:pPr lvl="1"/>
            <a:r>
              <a:rPr lang="fi-FI" sz="1200" dirty="0"/>
              <a:t>Markkinaehtoinen liikenne (Vuorela ja Vento)</a:t>
            </a:r>
          </a:p>
          <a:p>
            <a:pPr lvl="1"/>
            <a:r>
              <a:rPr lang="fi-FI" sz="1200" dirty="0"/>
              <a:t>Imatran koulukuljetusreitit</a:t>
            </a:r>
          </a:p>
          <a:p>
            <a:pPr lvl="1"/>
            <a:r>
              <a:rPr lang="fi-FI" sz="1200" dirty="0"/>
              <a:t>Matkailukohteet</a:t>
            </a:r>
          </a:p>
          <a:p>
            <a:pPr lvl="1"/>
            <a:r>
              <a:rPr lang="fi-FI" sz="1200" dirty="0"/>
              <a:t>Huonokuntoisen päällysteen tiedot (=tilanne 31.12.2021)</a:t>
            </a:r>
          </a:p>
          <a:p>
            <a:pPr lvl="1"/>
            <a:r>
              <a:rPr lang="fi-FI" sz="1200" dirty="0"/>
              <a:t>Siltatiedot (mikäli halutaan mukaan)</a:t>
            </a:r>
          </a:p>
          <a:p>
            <a:pPr lvl="1"/>
            <a:r>
              <a:rPr lang="fi-FI" sz="1200" dirty="0"/>
              <a:t>Sorateiden kuntotiedot (runkokelirikko löytyy, pintakunto ei)</a:t>
            </a:r>
          </a:p>
          <a:p>
            <a:r>
              <a:rPr lang="fi-FI" sz="1800" dirty="0"/>
              <a:t>Koulukuljetusreittien volyymitietojen hyödyntäminen</a:t>
            </a:r>
          </a:p>
          <a:p>
            <a:r>
              <a:rPr lang="fi-FI" sz="1800" dirty="0"/>
              <a:t>Merkittävyystekijät, pistemäärät ja painoarvot</a:t>
            </a:r>
          </a:p>
          <a:p>
            <a:r>
              <a:rPr lang="fi-FI" sz="1800" dirty="0"/>
              <a:t>Soratieselvitys</a:t>
            </a:r>
          </a:p>
          <a:p>
            <a:pPr lvl="1"/>
            <a:r>
              <a:rPr lang="fi-FI" sz="1200" dirty="0"/>
              <a:t>Soratieosion alustava rakenne ja sisältö</a:t>
            </a:r>
          </a:p>
          <a:p>
            <a:pPr lvl="1"/>
            <a:r>
              <a:rPr lang="fi-FI" sz="1200" dirty="0"/>
              <a:t>Sorateiden toimintalinjatyön viimeisimmät kuulumiset </a:t>
            </a:r>
            <a:r>
              <a:rPr lang="fi-FI" sz="1200" dirty="0">
                <a:sym typeface="Wingdings" panose="05000000000000000000" pitchFamily="2" charset="2"/>
              </a:rPr>
              <a:t> lopputuloksen peilaaminen ja huomioiminen tässä työssä</a:t>
            </a:r>
            <a:endParaRPr lang="fi-FI" sz="1200" dirty="0"/>
          </a:p>
          <a:p>
            <a:pPr lvl="1"/>
            <a:r>
              <a:rPr lang="fi-FI" sz="1200" dirty="0"/>
              <a:t>Mukaan otettavat soratiet? Tieosat, jotka 100 % soraa vai kaikki tieosat, joissa soraa &gt; 1 % (jälkimmäisessä tapauksessa pisteytys kuitenkin koko tieosan mukaan)</a:t>
            </a:r>
          </a:p>
          <a:p>
            <a:pPr lvl="1"/>
            <a:r>
              <a:rPr lang="fi-FI" sz="1200" dirty="0"/>
              <a:t>Oma priorisointi sorateille / suodatustyökaluna?</a:t>
            </a:r>
          </a:p>
          <a:p>
            <a:r>
              <a:rPr lang="fi-FI" sz="1800" dirty="0"/>
              <a:t>Raportointi (kalvosarjana)</a:t>
            </a:r>
          </a:p>
        </p:txBody>
      </p:sp>
      <p:sp>
        <p:nvSpPr>
          <p:cNvPr id="14340"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3DFC3373-988A-4AA9-9F24-EFBB6C35D804}" type="datetime1">
              <a:rPr lang="fi-FI" altLang="fi-FI" sz="1000" smtClean="0"/>
              <a:pPr>
                <a:spcBef>
                  <a:spcPct val="0"/>
                </a:spcBef>
                <a:buFontTx/>
                <a:buNone/>
              </a:pPr>
              <a:t>2.6.2021</a:t>
            </a:fld>
            <a:r>
              <a:rPr lang="fi-FI" altLang="fi-FI" sz="1000"/>
              <a:t> | sivu </a:t>
            </a:r>
            <a:fld id="{E0A65918-4FE5-497A-9B4C-220F9285F871}" type="slidenum">
              <a:rPr lang="fi-FI" altLang="fi-FI" sz="1000" smtClean="0"/>
              <a:pPr>
                <a:spcBef>
                  <a:spcPct val="0"/>
                </a:spcBef>
                <a:buFontTx/>
                <a:buNone/>
              </a:pPr>
              <a:t>2</a:t>
            </a:fld>
            <a:endParaRPr lang="fi-FI" altLang="fi-FI" sz="1000"/>
          </a:p>
        </p:txBody>
      </p:sp>
    </p:spTree>
    <p:extLst>
      <p:ext uri="{BB962C8B-B14F-4D97-AF65-F5344CB8AC3E}">
        <p14:creationId xmlns:p14="http://schemas.microsoft.com/office/powerpoint/2010/main" val="278814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7513" y="582613"/>
            <a:ext cx="8229600" cy="901700"/>
          </a:xfrm>
        </p:spPr>
        <p:txBody>
          <a:bodyPr/>
          <a:lstStyle/>
          <a:p>
            <a:pPr eaLnBrk="1" hangingPunct="1"/>
            <a:r>
              <a:rPr lang="fi-FI" altLang="fi-FI" dirty="0"/>
              <a:t>Aikataulu</a:t>
            </a:r>
          </a:p>
        </p:txBody>
      </p:sp>
      <p:sp>
        <p:nvSpPr>
          <p:cNvPr id="14340"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3DFC3373-988A-4AA9-9F24-EFBB6C35D804}" type="datetime1">
              <a:rPr lang="fi-FI" altLang="fi-FI" sz="1000" smtClean="0"/>
              <a:pPr>
                <a:spcBef>
                  <a:spcPct val="0"/>
                </a:spcBef>
                <a:buFontTx/>
                <a:buNone/>
              </a:pPr>
              <a:t>2.6.2021</a:t>
            </a:fld>
            <a:r>
              <a:rPr lang="fi-FI" altLang="fi-FI" sz="1000"/>
              <a:t> | sivu </a:t>
            </a:r>
            <a:fld id="{E0A65918-4FE5-497A-9B4C-220F9285F871}" type="slidenum">
              <a:rPr lang="fi-FI" altLang="fi-FI" sz="1000" smtClean="0"/>
              <a:pPr>
                <a:spcBef>
                  <a:spcPct val="0"/>
                </a:spcBef>
                <a:buFontTx/>
                <a:buNone/>
              </a:pPr>
              <a:t>3</a:t>
            </a:fld>
            <a:endParaRPr lang="fi-FI" altLang="fi-FI" sz="1000"/>
          </a:p>
        </p:txBody>
      </p:sp>
      <p:pic>
        <p:nvPicPr>
          <p:cNvPr id="5" name="Kuva 4">
            <a:extLst>
              <a:ext uri="{FF2B5EF4-FFF2-40B4-BE49-F238E27FC236}">
                <a16:creationId xmlns:a16="http://schemas.microsoft.com/office/drawing/2014/main" id="{7594EE48-D510-48EC-A94E-659DC8F55D20}"/>
              </a:ext>
            </a:extLst>
          </p:cNvPr>
          <p:cNvPicPr>
            <a:picLocks noChangeAspect="1"/>
          </p:cNvPicPr>
          <p:nvPr/>
        </p:nvPicPr>
        <p:blipFill rotWithShape="1">
          <a:blip r:embed="rId2"/>
          <a:srcRect b="29553"/>
          <a:stretch/>
        </p:blipFill>
        <p:spPr>
          <a:xfrm>
            <a:off x="467544" y="1641212"/>
            <a:ext cx="7063943" cy="2518906"/>
          </a:xfrm>
          <a:prstGeom prst="rect">
            <a:avLst/>
          </a:prstGeom>
        </p:spPr>
      </p:pic>
      <p:sp>
        <p:nvSpPr>
          <p:cNvPr id="6" name="Nuoli: Oikea 5">
            <a:extLst>
              <a:ext uri="{FF2B5EF4-FFF2-40B4-BE49-F238E27FC236}">
                <a16:creationId xmlns:a16="http://schemas.microsoft.com/office/drawing/2014/main" id="{FAEEF75E-2DFF-4B18-8865-8615C90FD387}"/>
              </a:ext>
            </a:extLst>
          </p:cNvPr>
          <p:cNvSpPr/>
          <p:nvPr/>
        </p:nvSpPr>
        <p:spPr>
          <a:xfrm rot="16200000">
            <a:off x="5346332" y="3717032"/>
            <a:ext cx="360040" cy="216024"/>
          </a:xfrm>
          <a:prstGeom prst="rightArrow">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2C744364-5BEC-455A-A9B8-F220AC528B19}"/>
              </a:ext>
            </a:extLst>
          </p:cNvPr>
          <p:cNvPicPr>
            <a:picLocks noChangeAspect="1"/>
          </p:cNvPicPr>
          <p:nvPr/>
        </p:nvPicPr>
        <p:blipFill>
          <a:blip r:embed="rId3"/>
          <a:stretch>
            <a:fillRect/>
          </a:stretch>
        </p:blipFill>
        <p:spPr>
          <a:xfrm>
            <a:off x="467544" y="4160118"/>
            <a:ext cx="7000875" cy="781050"/>
          </a:xfrm>
          <a:prstGeom prst="rect">
            <a:avLst/>
          </a:prstGeom>
        </p:spPr>
      </p:pic>
    </p:spTree>
    <p:extLst>
      <p:ext uri="{BB962C8B-B14F-4D97-AF65-F5344CB8AC3E}">
        <p14:creationId xmlns:p14="http://schemas.microsoft.com/office/powerpoint/2010/main" val="47270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3DFC3373-988A-4AA9-9F24-EFBB6C35D804}" type="datetime1">
              <a:rPr lang="fi-FI" altLang="fi-FI" sz="1000" smtClean="0"/>
              <a:pPr>
                <a:spcBef>
                  <a:spcPct val="0"/>
                </a:spcBef>
                <a:buFontTx/>
                <a:buNone/>
              </a:pPr>
              <a:t>2.6.2021</a:t>
            </a:fld>
            <a:r>
              <a:rPr lang="fi-FI" altLang="fi-FI" sz="1000"/>
              <a:t> | sivu </a:t>
            </a:r>
            <a:fld id="{E0A65918-4FE5-497A-9B4C-220F9285F871}" type="slidenum">
              <a:rPr lang="fi-FI" altLang="fi-FI" sz="1000" smtClean="0"/>
              <a:pPr>
                <a:spcBef>
                  <a:spcPct val="0"/>
                </a:spcBef>
                <a:buFontTx/>
                <a:buNone/>
              </a:pPr>
              <a:t>4</a:t>
            </a:fld>
            <a:endParaRPr lang="fi-FI" altLang="fi-FI" sz="1000"/>
          </a:p>
        </p:txBody>
      </p:sp>
      <p:sp>
        <p:nvSpPr>
          <p:cNvPr id="3" name="Suorakulmio 2">
            <a:extLst>
              <a:ext uri="{FF2B5EF4-FFF2-40B4-BE49-F238E27FC236}">
                <a16:creationId xmlns:a16="http://schemas.microsoft.com/office/drawing/2014/main" id="{6A105A89-5E60-4EA7-A236-025A11AD36C7}"/>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338" name="Rectangle 2"/>
          <p:cNvSpPr>
            <a:spLocks noGrp="1" noChangeArrowheads="1"/>
          </p:cNvSpPr>
          <p:nvPr>
            <p:ph type="title"/>
          </p:nvPr>
        </p:nvSpPr>
        <p:spPr>
          <a:xfrm>
            <a:off x="417513" y="582613"/>
            <a:ext cx="8229600" cy="901700"/>
          </a:xfrm>
        </p:spPr>
        <p:txBody>
          <a:bodyPr/>
          <a:lstStyle/>
          <a:p>
            <a:pPr eaLnBrk="1" hangingPunct="1"/>
            <a:r>
              <a:rPr lang="fi-FI" altLang="fi-FI" dirty="0"/>
              <a:t>Lähtöaineisto ja sen tilanne</a:t>
            </a:r>
          </a:p>
        </p:txBody>
      </p:sp>
      <p:pic>
        <p:nvPicPr>
          <p:cNvPr id="7" name="Kuva 6">
            <a:extLst>
              <a:ext uri="{FF2B5EF4-FFF2-40B4-BE49-F238E27FC236}">
                <a16:creationId xmlns:a16="http://schemas.microsoft.com/office/drawing/2014/main" id="{80857F2C-63ED-4F95-A6B6-5521AA126B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8538" y="1219749"/>
            <a:ext cx="6697758" cy="5593103"/>
          </a:xfrm>
          <a:prstGeom prst="rect">
            <a:avLst/>
          </a:prstGeom>
          <a:ln w="6350">
            <a:solidFill>
              <a:schemeClr val="tx1"/>
            </a:solidFill>
          </a:ln>
        </p:spPr>
      </p:pic>
    </p:spTree>
    <p:extLst>
      <p:ext uri="{BB962C8B-B14F-4D97-AF65-F5344CB8AC3E}">
        <p14:creationId xmlns:p14="http://schemas.microsoft.com/office/powerpoint/2010/main" val="368389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17513" y="582613"/>
            <a:ext cx="8229600" cy="901700"/>
          </a:xfrm>
        </p:spPr>
        <p:txBody>
          <a:bodyPr/>
          <a:lstStyle/>
          <a:p>
            <a:pPr eaLnBrk="1" hangingPunct="1"/>
            <a:r>
              <a:rPr lang="fi-FI" altLang="fi-FI"/>
              <a:t>Tarkasteltava tieverkko</a:t>
            </a:r>
          </a:p>
        </p:txBody>
      </p:sp>
      <p:sp>
        <p:nvSpPr>
          <p:cNvPr id="16387" name="Rectangle 3"/>
          <p:cNvSpPr>
            <a:spLocks noGrp="1" noChangeArrowheads="1"/>
          </p:cNvSpPr>
          <p:nvPr>
            <p:ph type="body" idx="1"/>
          </p:nvPr>
        </p:nvSpPr>
        <p:spPr>
          <a:xfrm>
            <a:off x="446088" y="1698625"/>
            <a:ext cx="8374062" cy="4525963"/>
          </a:xfrm>
        </p:spPr>
        <p:txBody>
          <a:bodyPr>
            <a:normAutofit lnSpcReduction="10000"/>
          </a:bodyPr>
          <a:lstStyle/>
          <a:p>
            <a:pPr eaLnBrk="1" hangingPunct="1">
              <a:buClr>
                <a:srgbClr val="008091"/>
              </a:buClr>
            </a:pPr>
            <a:r>
              <a:rPr lang="fi-FI" altLang="fi-FI" sz="2200" dirty="0"/>
              <a:t>Tarkastelussa Kaakkois-Suomen ELY-keskuksen kaikki seutu- ja yhdystiet.</a:t>
            </a:r>
          </a:p>
          <a:p>
            <a:pPr eaLnBrk="1" hangingPunct="1">
              <a:buClr>
                <a:srgbClr val="008091"/>
              </a:buClr>
            </a:pPr>
            <a:r>
              <a:rPr lang="fi-FI" altLang="fi-FI" sz="2200" dirty="0"/>
              <a:t>Tarkasteltavan tieverkon kokonaispituus 3 281 kilometriä, joka kattaa 84 % Kaakkois-Suomen ELY-keskuksen maantieverkosta.</a:t>
            </a:r>
          </a:p>
          <a:p>
            <a:pPr eaLnBrk="1" hangingPunct="1">
              <a:buClr>
                <a:srgbClr val="008091"/>
              </a:buClr>
            </a:pPr>
            <a:r>
              <a:rPr lang="fi-FI" altLang="fi-FI" sz="2200" dirty="0"/>
              <a:t>Tarkastelussa olevien seututeiden pituus 617 km ja yhdysteiden</a:t>
            </a:r>
            <a:br>
              <a:rPr lang="fi-FI" altLang="fi-FI" sz="2200" dirty="0"/>
            </a:br>
            <a:r>
              <a:rPr lang="fi-FI" altLang="fi-FI" sz="2200" dirty="0"/>
              <a:t>2 664 km.</a:t>
            </a:r>
          </a:p>
          <a:p>
            <a:pPr eaLnBrk="1" hangingPunct="1">
              <a:buClr>
                <a:srgbClr val="008091"/>
              </a:buClr>
            </a:pPr>
            <a:r>
              <a:rPr lang="fi-FI" altLang="fi-FI" sz="2200" dirty="0"/>
              <a:t>Kaakkois-Suomen ELY-keskuksen maanteiden suoritteesta noin 33 % sijoittuu tarkasteltavalle tieverkolle.</a:t>
            </a:r>
          </a:p>
          <a:p>
            <a:pPr eaLnBrk="1" hangingPunct="1">
              <a:buClr>
                <a:srgbClr val="008091"/>
              </a:buClr>
            </a:pPr>
            <a:r>
              <a:rPr lang="fi-FI" altLang="fi-FI" sz="2200" dirty="0"/>
              <a:t>Tarkasteltava seutu- ja yhdystieverkko on mahdollista suodatustyökalulla jakaa edelleen kahteen osaan:</a:t>
            </a:r>
          </a:p>
          <a:p>
            <a:pPr lvl="1" eaLnBrk="1" hangingPunct="1">
              <a:buClr>
                <a:srgbClr val="008091"/>
              </a:buClr>
            </a:pPr>
            <a:r>
              <a:rPr lang="fi-FI" altLang="fi-FI" sz="1800" dirty="0"/>
              <a:t>Vähäliikenteinen tieverkko; </a:t>
            </a:r>
            <a:r>
              <a:rPr lang="fi-FI" altLang="fi-FI" dirty="0"/>
              <a:t>481</a:t>
            </a:r>
            <a:r>
              <a:rPr lang="fi-FI" altLang="fi-FI" sz="1800" dirty="0"/>
              <a:t> tieosaa, </a:t>
            </a:r>
            <a:r>
              <a:rPr lang="fi-FI" altLang="fi-FI" dirty="0"/>
              <a:t>2</a:t>
            </a:r>
            <a:r>
              <a:rPr lang="fi-FI" altLang="fi-FI" sz="1800" dirty="0"/>
              <a:t> 412 km</a:t>
            </a:r>
          </a:p>
          <a:p>
            <a:pPr lvl="1" eaLnBrk="1" hangingPunct="1">
              <a:buClr>
                <a:srgbClr val="008091"/>
              </a:buClr>
            </a:pPr>
            <a:r>
              <a:rPr lang="fi-FI" altLang="fi-FI" sz="1800" dirty="0"/>
              <a:t>Keskivilkas/vilkas tieverkko; </a:t>
            </a:r>
            <a:r>
              <a:rPr lang="fi-FI" altLang="fi-FI" dirty="0"/>
              <a:t>196</a:t>
            </a:r>
            <a:r>
              <a:rPr lang="fi-FI" altLang="fi-FI" sz="1800" dirty="0"/>
              <a:t> tieosaa, </a:t>
            </a:r>
            <a:r>
              <a:rPr lang="fi-FI" altLang="fi-FI" dirty="0"/>
              <a:t>869</a:t>
            </a:r>
            <a:r>
              <a:rPr lang="fi-FI" altLang="fi-FI" sz="1800" dirty="0"/>
              <a:t> km</a:t>
            </a:r>
          </a:p>
          <a:p>
            <a:pPr lvl="1" eaLnBrk="1" hangingPunct="1">
              <a:buClr>
                <a:srgbClr val="008091"/>
              </a:buClr>
            </a:pPr>
            <a:r>
              <a:rPr lang="fi-FI" altLang="fi-FI" dirty="0"/>
              <a:t>Yhteensä 677 tieosaa, 3 281 km</a:t>
            </a:r>
            <a:endParaRPr lang="fi-FI" altLang="fi-FI" sz="1800" dirty="0"/>
          </a:p>
        </p:txBody>
      </p:sp>
      <p:sp>
        <p:nvSpPr>
          <p:cNvPr id="16388"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776D38A2-B796-4BE0-9286-A4FA36FFA7D8}" type="datetime1">
              <a:rPr lang="fi-FI" altLang="fi-FI" sz="1000" smtClean="0"/>
              <a:pPr>
                <a:spcBef>
                  <a:spcPct val="0"/>
                </a:spcBef>
                <a:buFontTx/>
                <a:buNone/>
              </a:pPr>
              <a:t>2.6.2021</a:t>
            </a:fld>
            <a:r>
              <a:rPr lang="fi-FI" altLang="fi-FI" sz="1000"/>
              <a:t> | sivu </a:t>
            </a:r>
            <a:fld id="{4FF52D37-325D-41AE-A311-288478DF18A5}" type="slidenum">
              <a:rPr lang="fi-FI" altLang="fi-FI" sz="1000" smtClean="0"/>
              <a:pPr>
                <a:spcBef>
                  <a:spcPct val="0"/>
                </a:spcBef>
                <a:buFontTx/>
                <a:buNone/>
              </a:pPr>
              <a:t>5</a:t>
            </a:fld>
            <a:endParaRPr lang="fi-FI" altLang="fi-FI" sz="1000"/>
          </a:p>
        </p:txBody>
      </p:sp>
    </p:spTree>
    <p:extLst>
      <p:ext uri="{BB962C8B-B14F-4D97-AF65-F5344CB8AC3E}">
        <p14:creationId xmlns:p14="http://schemas.microsoft.com/office/powerpoint/2010/main" val="396513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5861666-A118-413D-878F-02083A9E718C}"/>
              </a:ext>
            </a:extLst>
          </p:cNvPr>
          <p:cNvSpPr/>
          <p:nvPr/>
        </p:nvSpPr>
        <p:spPr>
          <a:xfrm>
            <a:off x="0"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388"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776D38A2-B796-4BE0-9286-A4FA36FFA7D8}" type="datetime1">
              <a:rPr lang="fi-FI" altLang="fi-FI" sz="1000" smtClean="0"/>
              <a:pPr>
                <a:spcBef>
                  <a:spcPct val="0"/>
                </a:spcBef>
                <a:buFontTx/>
                <a:buNone/>
              </a:pPr>
              <a:t>2.6.2021</a:t>
            </a:fld>
            <a:r>
              <a:rPr lang="fi-FI" altLang="fi-FI" sz="1000"/>
              <a:t> | sivu </a:t>
            </a:r>
            <a:fld id="{4FF52D37-325D-41AE-A311-288478DF18A5}" type="slidenum">
              <a:rPr lang="fi-FI" altLang="fi-FI" sz="1000" smtClean="0"/>
              <a:pPr>
                <a:spcBef>
                  <a:spcPct val="0"/>
                </a:spcBef>
                <a:buFontTx/>
                <a:buNone/>
              </a:pPr>
              <a:t>6</a:t>
            </a:fld>
            <a:endParaRPr lang="fi-FI" altLang="fi-FI" sz="1000"/>
          </a:p>
        </p:txBody>
      </p:sp>
      <p:pic>
        <p:nvPicPr>
          <p:cNvPr id="5" name="Sisällön paikkamerkki 4" descr="Kuva, joka sisältää kohteen kartta&#10;&#10;Kuvaus luotu automaattisesti">
            <a:extLst>
              <a:ext uri="{FF2B5EF4-FFF2-40B4-BE49-F238E27FC236}">
                <a16:creationId xmlns:a16="http://schemas.microsoft.com/office/drawing/2014/main" id="{5FF7B50E-01D0-47FA-ADD2-5AC5EE621CD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27" t="1311" r="1749" b="1689"/>
          <a:stretch/>
        </p:blipFill>
        <p:spPr>
          <a:xfrm>
            <a:off x="35496" y="109776"/>
            <a:ext cx="9001000" cy="6343562"/>
          </a:xfrm>
        </p:spPr>
      </p:pic>
    </p:spTree>
    <p:extLst>
      <p:ext uri="{BB962C8B-B14F-4D97-AF65-F5344CB8AC3E}">
        <p14:creationId xmlns:p14="http://schemas.microsoft.com/office/powerpoint/2010/main" val="388259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17513" y="582613"/>
            <a:ext cx="8229600" cy="901700"/>
          </a:xfrm>
        </p:spPr>
        <p:txBody>
          <a:bodyPr>
            <a:normAutofit/>
          </a:bodyPr>
          <a:lstStyle/>
          <a:p>
            <a:pPr eaLnBrk="1" hangingPunct="1">
              <a:defRPr/>
            </a:pPr>
            <a:r>
              <a:rPr lang="fi-FI" altLang="fi-FI" dirty="0"/>
              <a:t>Käytetyt lähtötiedot</a:t>
            </a:r>
          </a:p>
        </p:txBody>
      </p:sp>
      <p:sp>
        <p:nvSpPr>
          <p:cNvPr id="6" name="Suorakulmio 5"/>
          <p:cNvSpPr/>
          <p:nvPr/>
        </p:nvSpPr>
        <p:spPr>
          <a:xfrm>
            <a:off x="6804025" y="1773238"/>
            <a:ext cx="2339975" cy="5084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7412"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9CC9EB00-F068-4EB9-AD49-8FEE2D344577}" type="datetime1">
              <a:rPr lang="fi-FI" altLang="fi-FI" sz="1000" smtClean="0"/>
              <a:pPr>
                <a:spcBef>
                  <a:spcPct val="0"/>
                </a:spcBef>
                <a:buFontTx/>
                <a:buNone/>
              </a:pPr>
              <a:t>2.6.2021</a:t>
            </a:fld>
            <a:r>
              <a:rPr lang="fi-FI" altLang="fi-FI" sz="1000"/>
              <a:t> | sivu </a:t>
            </a:r>
            <a:fld id="{84E02138-5202-4AA8-B9BE-BFD6632E1198}" type="slidenum">
              <a:rPr lang="fi-FI" altLang="fi-FI" sz="1000" smtClean="0"/>
              <a:pPr>
                <a:spcBef>
                  <a:spcPct val="0"/>
                </a:spcBef>
                <a:buFontTx/>
                <a:buNone/>
              </a:pPr>
              <a:t>7</a:t>
            </a:fld>
            <a:endParaRPr lang="fi-FI" altLang="fi-FI" sz="1000"/>
          </a:p>
        </p:txBody>
      </p:sp>
      <p:sp>
        <p:nvSpPr>
          <p:cNvPr id="32773" name="Rectangle 3"/>
          <p:cNvSpPr txBox="1">
            <a:spLocks noChangeArrowheads="1"/>
          </p:cNvSpPr>
          <p:nvPr/>
        </p:nvSpPr>
        <p:spPr bwMode="auto">
          <a:xfrm>
            <a:off x="417512" y="1166018"/>
            <a:ext cx="8258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8091"/>
              </a:buClr>
              <a:buFont typeface="+mj-lt"/>
              <a:buAutoNum type="arabicPeriod"/>
              <a:defRPr/>
            </a:pPr>
            <a:r>
              <a:rPr lang="fi-FI" altLang="fi-FI" sz="1300" dirty="0"/>
              <a:t>Säännöllinen henkilöliikenne</a:t>
            </a:r>
          </a:p>
          <a:p>
            <a:pPr lvl="1">
              <a:spcBef>
                <a:spcPts val="100"/>
              </a:spcBef>
              <a:buClr>
                <a:srgbClr val="008091"/>
              </a:buClr>
              <a:defRPr/>
            </a:pPr>
            <a:r>
              <a:rPr lang="fi-FI" altLang="fi-FI" sz="1100" dirty="0"/>
              <a:t>Liikennemäärä, KVL: Tierekisteri 2021 </a:t>
            </a:r>
            <a:r>
              <a:rPr lang="fi-FI" altLang="fi-FI" sz="1100" dirty="0">
                <a:solidFill>
                  <a:srgbClr val="00B050"/>
                </a:solidFill>
                <a:sym typeface="Wingdings" panose="05000000000000000000" pitchFamily="2" charset="2"/>
              </a:rPr>
              <a:t>(+ 9 vuotta)</a:t>
            </a:r>
            <a:endParaRPr lang="fi-FI" altLang="fi-FI" sz="1100" dirty="0">
              <a:solidFill>
                <a:srgbClr val="00B050"/>
              </a:solidFill>
            </a:endParaRPr>
          </a:p>
          <a:p>
            <a:pPr lvl="1">
              <a:spcBef>
                <a:spcPts val="100"/>
              </a:spcBef>
              <a:buClr>
                <a:srgbClr val="008091"/>
              </a:buClr>
              <a:defRPr/>
            </a:pPr>
            <a:r>
              <a:rPr lang="fi-FI" altLang="fi-FI" sz="1100" dirty="0"/>
              <a:t>Linja-autoliikenteen vuoromäärä: </a:t>
            </a:r>
            <a:r>
              <a:rPr lang="fi-FI" altLang="fi-FI" sz="1100" dirty="0" err="1"/>
              <a:t>Vallu</a:t>
            </a:r>
            <a:r>
              <a:rPr lang="fi-FI" altLang="fi-FI" sz="1100" dirty="0"/>
              <a:t>-liikennelupajärjestelmä 2021 </a:t>
            </a:r>
            <a:r>
              <a:rPr lang="fi-FI" altLang="fi-FI" sz="1100" dirty="0">
                <a:solidFill>
                  <a:srgbClr val="00B050"/>
                </a:solidFill>
                <a:sym typeface="Wingdings" panose="05000000000000000000" pitchFamily="2" charset="2"/>
              </a:rPr>
              <a:t>(+ 9 vuotta)</a:t>
            </a:r>
            <a:r>
              <a:rPr lang="fi-FI" altLang="fi-FI" sz="1100" dirty="0">
                <a:sym typeface="Wingdings" panose="05000000000000000000" pitchFamily="2" charset="2"/>
              </a:rPr>
              <a:t> + </a:t>
            </a:r>
            <a:r>
              <a:rPr lang="fi-FI" altLang="fi-FI" sz="1100" dirty="0">
                <a:solidFill>
                  <a:schemeClr val="accent6"/>
                </a:solidFill>
                <a:sym typeface="Wingdings" panose="05000000000000000000" pitchFamily="2" charset="2"/>
              </a:rPr>
              <a:t>Vento Ky:n ja Vuorela Oy:n me-liikenne</a:t>
            </a:r>
            <a:r>
              <a:rPr lang="fi-FI" altLang="fi-FI" sz="1100" dirty="0">
                <a:sym typeface="Wingdings" panose="05000000000000000000" pitchFamily="2" charset="2"/>
              </a:rPr>
              <a:t> </a:t>
            </a:r>
            <a:r>
              <a:rPr lang="fi-FI" altLang="fi-FI" sz="1100" dirty="0">
                <a:solidFill>
                  <a:srgbClr val="00B050"/>
                </a:solidFill>
                <a:sym typeface="Wingdings" panose="05000000000000000000" pitchFamily="2" charset="2"/>
              </a:rPr>
              <a:t>(UUSI)</a:t>
            </a:r>
            <a:endParaRPr lang="fi-FI" altLang="fi-FI" sz="1100" dirty="0"/>
          </a:p>
          <a:p>
            <a:pPr lvl="1">
              <a:spcBef>
                <a:spcPts val="100"/>
              </a:spcBef>
              <a:buClr>
                <a:srgbClr val="008091"/>
              </a:buClr>
              <a:defRPr/>
            </a:pPr>
            <a:r>
              <a:rPr lang="fi-FI" altLang="fi-FI" sz="1100" dirty="0"/>
              <a:t>Työmatkaliikenteen reitti: YKR, työpaikat ja työmatkat 2018 </a:t>
            </a:r>
            <a:r>
              <a:rPr lang="fi-FI" altLang="fi-FI" sz="1100" dirty="0">
                <a:solidFill>
                  <a:srgbClr val="00B050"/>
                </a:solidFill>
                <a:sym typeface="Wingdings" panose="05000000000000000000" pitchFamily="2" charset="2"/>
              </a:rPr>
              <a:t>(+ 9 vuotta)</a:t>
            </a:r>
          </a:p>
          <a:p>
            <a:pPr lvl="1">
              <a:spcBef>
                <a:spcPts val="100"/>
              </a:spcBef>
              <a:buClr>
                <a:srgbClr val="008091"/>
              </a:buClr>
              <a:defRPr/>
            </a:pPr>
            <a:r>
              <a:rPr lang="fi-FI" altLang="fi-FI" sz="1100" dirty="0">
                <a:solidFill>
                  <a:schemeClr val="accent6"/>
                </a:solidFill>
                <a:sym typeface="Wingdings" panose="05000000000000000000" pitchFamily="2" charset="2"/>
              </a:rPr>
              <a:t>Koulukuljetusreitti</a:t>
            </a:r>
            <a:r>
              <a:rPr lang="fi-FI" altLang="fi-FI" sz="1100" dirty="0">
                <a:sym typeface="Wingdings" panose="05000000000000000000" pitchFamily="2" charset="2"/>
              </a:rPr>
              <a:t>: kysely kunnille 2021 </a:t>
            </a:r>
            <a:r>
              <a:rPr lang="fi-FI" altLang="fi-FI" sz="1100" dirty="0">
                <a:solidFill>
                  <a:srgbClr val="00B050"/>
                </a:solidFill>
                <a:sym typeface="Wingdings" panose="05000000000000000000" pitchFamily="2" charset="2"/>
              </a:rPr>
              <a:t>(+ 8 vuotta)</a:t>
            </a:r>
            <a:endParaRPr lang="fi-FI" altLang="fi-FI" sz="1100" dirty="0">
              <a:solidFill>
                <a:srgbClr val="00B050"/>
              </a:solidFill>
            </a:endParaRPr>
          </a:p>
          <a:p>
            <a:pPr eaLnBrk="1" hangingPunct="1">
              <a:buClr>
                <a:srgbClr val="008091"/>
              </a:buClr>
              <a:buFont typeface="+mj-lt"/>
              <a:buAutoNum type="arabicPeriod"/>
              <a:defRPr/>
            </a:pPr>
            <a:r>
              <a:rPr lang="fi-FI" altLang="fi-FI" sz="1300" dirty="0"/>
              <a:t>Säännöllinen tavaraliikenne</a:t>
            </a:r>
          </a:p>
          <a:p>
            <a:pPr lvl="1">
              <a:spcBef>
                <a:spcPts val="100"/>
              </a:spcBef>
              <a:buClr>
                <a:srgbClr val="008091"/>
              </a:buClr>
              <a:defRPr/>
            </a:pPr>
            <a:r>
              <a:rPr lang="fi-FI" altLang="fi-FI" sz="1100" dirty="0"/>
              <a:t>Raskaan liikenteen määrä, KVLRAS: Tierekisteri 2021 </a:t>
            </a:r>
            <a:r>
              <a:rPr lang="fi-FI" altLang="fi-FI" sz="1100" dirty="0">
                <a:solidFill>
                  <a:srgbClr val="00B050"/>
                </a:solidFill>
                <a:sym typeface="Wingdings" panose="05000000000000000000" pitchFamily="2" charset="2"/>
              </a:rPr>
              <a:t>(+ 9 vuotta)</a:t>
            </a:r>
            <a:endParaRPr lang="fi-FI" altLang="fi-FI" sz="1100" dirty="0"/>
          </a:p>
          <a:p>
            <a:pPr lvl="1" eaLnBrk="1" hangingPunct="1">
              <a:spcBef>
                <a:spcPts val="100"/>
              </a:spcBef>
              <a:buClr>
                <a:srgbClr val="008091"/>
              </a:buClr>
              <a:defRPr/>
            </a:pPr>
            <a:r>
              <a:rPr lang="fi-FI" altLang="fi-FI" sz="1100" dirty="0"/>
              <a:t>Tavaraliikenteen tekijät</a:t>
            </a:r>
          </a:p>
          <a:p>
            <a:pPr lvl="2">
              <a:spcBef>
                <a:spcPts val="100"/>
              </a:spcBef>
              <a:buClr>
                <a:srgbClr val="008091"/>
              </a:buClr>
              <a:defRPr/>
            </a:pPr>
            <a:r>
              <a:rPr lang="fi-FI" altLang="fi-FI" sz="900" dirty="0"/>
              <a:t>Maito: </a:t>
            </a:r>
            <a:r>
              <a:rPr lang="fi-FI" sz="900" kern="0" dirty="0"/>
              <a:t>Valion maitotilat 2020 </a:t>
            </a:r>
            <a:r>
              <a:rPr lang="fi-FI" sz="900" kern="0" dirty="0">
                <a:solidFill>
                  <a:srgbClr val="00B050"/>
                </a:solidFill>
              </a:rPr>
              <a:t>(+ 7 vuotta) + täydennykset Ruokaviraston </a:t>
            </a:r>
            <a:r>
              <a:rPr lang="fi-FI" sz="900" dirty="0">
                <a:solidFill>
                  <a:srgbClr val="00B050"/>
                </a:solidFill>
              </a:rPr>
              <a:t>maaseutuelinkeinohallinnan tietojärjestelmän maidontuotantotilat -aineistolla (UUSI)</a:t>
            </a:r>
            <a:endParaRPr lang="fi-FI" altLang="fi-FI" sz="900" dirty="0">
              <a:solidFill>
                <a:srgbClr val="00B050"/>
              </a:solidFill>
            </a:endParaRPr>
          </a:p>
          <a:p>
            <a:pPr lvl="2">
              <a:spcBef>
                <a:spcPts val="100"/>
              </a:spcBef>
              <a:buClr>
                <a:srgbClr val="008091"/>
              </a:buClr>
              <a:defRPr/>
            </a:pPr>
            <a:r>
              <a:rPr lang="fi-FI" altLang="fi-FI" sz="900" dirty="0"/>
              <a:t>Kaatopaikat ja jäteasemat: 2021 </a:t>
            </a:r>
            <a:r>
              <a:rPr lang="fi-FI" altLang="fi-FI" sz="900" dirty="0">
                <a:solidFill>
                  <a:srgbClr val="00B050"/>
                </a:solidFill>
              </a:rPr>
              <a:t>(+ 8 vuotta)</a:t>
            </a:r>
            <a:endParaRPr lang="fi-FI" altLang="fi-FI" sz="900" dirty="0">
              <a:solidFill>
                <a:srgbClr val="FF0000"/>
              </a:solidFill>
            </a:endParaRPr>
          </a:p>
          <a:p>
            <a:pPr lvl="2">
              <a:spcBef>
                <a:spcPts val="100"/>
              </a:spcBef>
              <a:buClr>
                <a:srgbClr val="008091"/>
              </a:buClr>
              <a:defRPr/>
            </a:pPr>
            <a:r>
              <a:rPr lang="fi-FI" altLang="fi-FI" sz="900" dirty="0">
                <a:solidFill>
                  <a:schemeClr val="accent6"/>
                </a:solidFill>
              </a:rPr>
              <a:t>Maa-aines</a:t>
            </a:r>
            <a:r>
              <a:rPr lang="fi-FI" sz="900" kern="0" dirty="0"/>
              <a:t>: Maa-ainesten ottoluvat, </a:t>
            </a:r>
            <a:r>
              <a:rPr lang="fi-FI" sz="900" dirty="0"/>
              <a:t>Suomen ympäristökeskus 2021 </a:t>
            </a:r>
            <a:r>
              <a:rPr lang="fi-FI" altLang="fi-FI" sz="900" dirty="0">
                <a:solidFill>
                  <a:srgbClr val="00B050"/>
                </a:solidFill>
                <a:sym typeface="Wingdings" panose="05000000000000000000" pitchFamily="2" charset="2"/>
              </a:rPr>
              <a:t>(+ 8 vuotta)</a:t>
            </a:r>
            <a:endParaRPr lang="fi-FI" altLang="fi-FI" sz="900" dirty="0">
              <a:solidFill>
                <a:srgbClr val="00B050"/>
              </a:solidFill>
            </a:endParaRPr>
          </a:p>
          <a:p>
            <a:pPr lvl="2">
              <a:spcBef>
                <a:spcPts val="100"/>
              </a:spcBef>
              <a:buClr>
                <a:srgbClr val="008091"/>
              </a:buClr>
              <a:defRPr/>
            </a:pPr>
            <a:r>
              <a:rPr lang="fi-FI" altLang="fi-FI" sz="900" dirty="0"/>
              <a:t>Turve</a:t>
            </a:r>
            <a:r>
              <a:rPr lang="fi-FI" sz="900" kern="0" dirty="0"/>
              <a:t>: Suomen ympäristökeskuksen </a:t>
            </a:r>
            <a:r>
              <a:rPr lang="fi-FI" sz="900" kern="0" dirty="0" err="1"/>
              <a:t>SYKEn</a:t>
            </a:r>
            <a:r>
              <a:rPr lang="fi-FI" sz="900" kern="0" dirty="0"/>
              <a:t> </a:t>
            </a:r>
            <a:r>
              <a:rPr lang="fi-FI" sz="900" kern="0" dirty="0" err="1"/>
              <a:t>Corine</a:t>
            </a:r>
            <a:r>
              <a:rPr lang="fi-FI" sz="900" kern="0" dirty="0"/>
              <a:t> </a:t>
            </a:r>
            <a:r>
              <a:rPr lang="fi-FI" sz="900" kern="0" dirty="0" err="1"/>
              <a:t>Land</a:t>
            </a:r>
            <a:r>
              <a:rPr lang="fi-FI" sz="900" kern="0" dirty="0"/>
              <a:t> Cover, luokka 39, 2018 </a:t>
            </a:r>
            <a:r>
              <a:rPr lang="fi-FI" sz="900" kern="0" dirty="0">
                <a:solidFill>
                  <a:srgbClr val="00B050"/>
                </a:solidFill>
                <a:sym typeface="Wingdings" panose="05000000000000000000" pitchFamily="2" charset="2"/>
              </a:rPr>
              <a:t>(+ 12 vuotta)</a:t>
            </a:r>
            <a:endParaRPr lang="fi-FI" altLang="fi-FI" sz="900" dirty="0">
              <a:solidFill>
                <a:srgbClr val="00B050"/>
              </a:solidFill>
            </a:endParaRPr>
          </a:p>
          <a:p>
            <a:pPr lvl="2">
              <a:spcBef>
                <a:spcPts val="100"/>
              </a:spcBef>
              <a:buClr>
                <a:srgbClr val="008091"/>
              </a:buClr>
              <a:defRPr/>
            </a:pPr>
            <a:r>
              <a:rPr lang="fi-FI" altLang="fi-FI" sz="900" dirty="0"/>
              <a:t>Viljan kuivatus ja säilytys sekä kasvihuoneet</a:t>
            </a:r>
            <a:r>
              <a:rPr lang="fi-FI" sz="900" kern="0" dirty="0"/>
              <a:t>: Rakennus- ja huoneistorekisteri, luokat 891 ja 892, 2020 </a:t>
            </a:r>
            <a:r>
              <a:rPr lang="fi-FI" altLang="fi-FI" sz="900" dirty="0">
                <a:solidFill>
                  <a:srgbClr val="00B050"/>
                </a:solidFill>
                <a:sym typeface="Wingdings" panose="05000000000000000000" pitchFamily="2" charset="2"/>
              </a:rPr>
              <a:t>(UUSI)</a:t>
            </a:r>
            <a:endParaRPr lang="fi-FI" altLang="fi-FI" sz="900" dirty="0">
              <a:solidFill>
                <a:srgbClr val="00B050"/>
              </a:solidFill>
            </a:endParaRPr>
          </a:p>
          <a:p>
            <a:pPr lvl="2">
              <a:spcBef>
                <a:spcPts val="100"/>
              </a:spcBef>
              <a:buClr>
                <a:srgbClr val="008091"/>
              </a:buClr>
              <a:defRPr/>
            </a:pPr>
            <a:r>
              <a:rPr lang="fi-FI" altLang="fi-FI" sz="900" dirty="0"/>
              <a:t>Eläintilat: Maaseutuelinkeinohallinnon tietojärjestelmä, Ruokavirasto 2021 </a:t>
            </a:r>
            <a:r>
              <a:rPr lang="fi-FI" altLang="fi-FI" sz="900" dirty="0">
                <a:solidFill>
                  <a:srgbClr val="00B050"/>
                </a:solidFill>
                <a:sym typeface="Wingdings" panose="05000000000000000000" pitchFamily="2" charset="2"/>
              </a:rPr>
              <a:t>(UUSI)</a:t>
            </a:r>
            <a:endParaRPr lang="fi-FI" altLang="fi-FI" sz="900" dirty="0">
              <a:solidFill>
                <a:srgbClr val="00B050"/>
              </a:solidFill>
            </a:endParaRPr>
          </a:p>
          <a:p>
            <a:pPr lvl="2">
              <a:spcBef>
                <a:spcPts val="100"/>
              </a:spcBef>
              <a:buClr>
                <a:srgbClr val="008091"/>
              </a:buClr>
              <a:defRPr/>
            </a:pPr>
            <a:r>
              <a:rPr lang="fi-FI" sz="900" dirty="0"/>
              <a:t>Liha-, kala-, maito- ja muna-alan laitokset sekä varastolaitokset: Ruokavirasto 2021</a:t>
            </a:r>
            <a:r>
              <a:rPr lang="fi-FI" altLang="fi-FI" sz="900" dirty="0">
                <a:sym typeface="Wingdings" panose="05000000000000000000" pitchFamily="2" charset="2"/>
              </a:rPr>
              <a:t> </a:t>
            </a:r>
            <a:r>
              <a:rPr lang="fi-FI" altLang="fi-FI" sz="900" dirty="0">
                <a:solidFill>
                  <a:srgbClr val="00B050"/>
                </a:solidFill>
                <a:sym typeface="Wingdings" panose="05000000000000000000" pitchFamily="2" charset="2"/>
              </a:rPr>
              <a:t>(UUSI)</a:t>
            </a:r>
            <a:endParaRPr lang="fi-FI" sz="900" dirty="0">
              <a:solidFill>
                <a:srgbClr val="00B050"/>
              </a:solidFill>
            </a:endParaRPr>
          </a:p>
          <a:p>
            <a:pPr lvl="2">
              <a:spcBef>
                <a:spcPts val="100"/>
              </a:spcBef>
              <a:buClr>
                <a:srgbClr val="008091"/>
              </a:buClr>
              <a:defRPr/>
            </a:pPr>
            <a:r>
              <a:rPr lang="fi-FI" altLang="fi-FI" sz="900" dirty="0"/>
              <a:t>Tuotanto- ja teollisuuslaitokset: Tilastokeskus 2018</a:t>
            </a:r>
            <a:r>
              <a:rPr lang="fi-FI" sz="900" kern="0" dirty="0">
                <a:sym typeface="Wingdings" panose="05000000000000000000" pitchFamily="2" charset="2"/>
              </a:rPr>
              <a:t>  </a:t>
            </a:r>
            <a:r>
              <a:rPr lang="fi-FI" altLang="fi-FI" sz="900" dirty="0">
                <a:solidFill>
                  <a:srgbClr val="00B050"/>
                </a:solidFill>
                <a:sym typeface="Wingdings" panose="05000000000000000000" pitchFamily="2" charset="2"/>
              </a:rPr>
              <a:t>(UUSI)</a:t>
            </a:r>
            <a:endParaRPr lang="fi-FI" altLang="fi-FI" sz="900" dirty="0">
              <a:solidFill>
                <a:srgbClr val="00B050"/>
              </a:solidFill>
            </a:endParaRPr>
          </a:p>
          <a:p>
            <a:pPr lvl="2">
              <a:spcBef>
                <a:spcPts val="100"/>
              </a:spcBef>
              <a:buClr>
                <a:srgbClr val="008091"/>
              </a:buClr>
              <a:defRPr/>
            </a:pPr>
            <a:r>
              <a:rPr lang="fi-FI" altLang="fi-FI" sz="900" dirty="0">
                <a:solidFill>
                  <a:srgbClr val="00B050"/>
                </a:solidFill>
              </a:rPr>
              <a:t>Päivittäistavarakaupat: YKR 2018 (UUSI)</a:t>
            </a:r>
          </a:p>
          <a:p>
            <a:pPr eaLnBrk="1" hangingPunct="1">
              <a:buClr>
                <a:srgbClr val="008091"/>
              </a:buClr>
              <a:buFont typeface="+mj-lt"/>
              <a:buAutoNum type="arabicPeriod"/>
              <a:defRPr/>
            </a:pPr>
            <a:r>
              <a:rPr lang="fi-FI" altLang="fi-FI" sz="1300" dirty="0"/>
              <a:t>Muut tekijät</a:t>
            </a:r>
          </a:p>
          <a:p>
            <a:pPr lvl="1">
              <a:spcBef>
                <a:spcPts val="100"/>
              </a:spcBef>
              <a:buClr>
                <a:srgbClr val="008091"/>
              </a:buClr>
              <a:defRPr/>
            </a:pPr>
            <a:r>
              <a:rPr lang="fi-FI" altLang="fi-FI" sz="1100" dirty="0"/>
              <a:t>Peruskoulu: Tilastokeskuksen oppilaitosrekisteri 2020 </a:t>
            </a:r>
            <a:r>
              <a:rPr lang="fi-FI" altLang="fi-FI" sz="1100" dirty="0">
                <a:solidFill>
                  <a:srgbClr val="00B050"/>
                </a:solidFill>
                <a:sym typeface="Wingdings" panose="05000000000000000000" pitchFamily="2" charset="2"/>
              </a:rPr>
              <a:t>(+ 9 vuotta)</a:t>
            </a:r>
            <a:endParaRPr lang="fi-FI" altLang="fi-FI" sz="1100" dirty="0"/>
          </a:p>
          <a:p>
            <a:pPr lvl="1">
              <a:spcBef>
                <a:spcPts val="100"/>
              </a:spcBef>
              <a:buClr>
                <a:srgbClr val="008091"/>
              </a:buClr>
              <a:defRPr/>
            </a:pPr>
            <a:r>
              <a:rPr lang="fi-FI" altLang="fi-FI" sz="1100" dirty="0"/>
              <a:t>Erikoiskuljetusreitti: Tierekisteri 2021 </a:t>
            </a:r>
            <a:r>
              <a:rPr lang="fi-FI" altLang="fi-FI" sz="1100" dirty="0">
                <a:solidFill>
                  <a:srgbClr val="00B050"/>
                </a:solidFill>
                <a:sym typeface="Wingdings" panose="05000000000000000000" pitchFamily="2" charset="2"/>
              </a:rPr>
              <a:t>(+ 9 vuotta)</a:t>
            </a:r>
            <a:endParaRPr lang="fi-FI" altLang="fi-FI" sz="1100" dirty="0"/>
          </a:p>
          <a:p>
            <a:pPr lvl="1">
              <a:spcBef>
                <a:spcPts val="100"/>
              </a:spcBef>
              <a:buClr>
                <a:srgbClr val="008091"/>
              </a:buClr>
              <a:defRPr/>
            </a:pPr>
            <a:r>
              <a:rPr lang="fi-FI" altLang="fi-FI" sz="1100" dirty="0"/>
              <a:t>Varareitti: Tierekisteri 2021 </a:t>
            </a:r>
            <a:r>
              <a:rPr lang="fi-FI" altLang="fi-FI" sz="1100" dirty="0">
                <a:solidFill>
                  <a:srgbClr val="00B050"/>
                </a:solidFill>
                <a:sym typeface="Wingdings" panose="05000000000000000000" pitchFamily="2" charset="2"/>
              </a:rPr>
              <a:t>(+ 9 vuotta)</a:t>
            </a:r>
            <a:endParaRPr lang="fi-FI" altLang="fi-FI" sz="1100" dirty="0"/>
          </a:p>
          <a:p>
            <a:pPr lvl="1">
              <a:spcBef>
                <a:spcPts val="100"/>
              </a:spcBef>
              <a:buClr>
                <a:srgbClr val="008091"/>
              </a:buClr>
              <a:defRPr/>
            </a:pPr>
            <a:r>
              <a:rPr lang="fi-FI" altLang="fi-FI" sz="1100" dirty="0"/>
              <a:t>Taajama:</a:t>
            </a:r>
            <a:r>
              <a:rPr lang="fi-FI" sz="1100" kern="0" dirty="0"/>
              <a:t> Tierekisteri, ”NOPTAAJA”, rajoitus taajamamerkin vaikutusalueella 2021</a:t>
            </a:r>
            <a:r>
              <a:rPr lang="fi-FI" altLang="fi-FI" sz="1100" dirty="0">
                <a:sym typeface="Wingdings" panose="05000000000000000000" pitchFamily="2" charset="2"/>
              </a:rPr>
              <a:t> </a:t>
            </a:r>
            <a:r>
              <a:rPr lang="fi-FI" altLang="fi-FI" sz="1100" dirty="0">
                <a:solidFill>
                  <a:srgbClr val="00B050"/>
                </a:solidFill>
                <a:sym typeface="Wingdings" panose="05000000000000000000" pitchFamily="2" charset="2"/>
              </a:rPr>
              <a:t>(+ 9 vuotta)</a:t>
            </a:r>
            <a:endParaRPr lang="fi-FI" altLang="fi-FI" sz="1100" dirty="0"/>
          </a:p>
          <a:p>
            <a:pPr lvl="1">
              <a:spcBef>
                <a:spcPts val="100"/>
              </a:spcBef>
              <a:buClr>
                <a:srgbClr val="008091"/>
              </a:buClr>
              <a:defRPr/>
            </a:pPr>
            <a:r>
              <a:rPr lang="fi-FI" altLang="fi-FI" sz="1100" dirty="0"/>
              <a:t>Väestö (asukastiheys): Tierekisteri 2021 </a:t>
            </a:r>
            <a:r>
              <a:rPr lang="fi-FI" altLang="fi-FI" sz="1100" dirty="0">
                <a:solidFill>
                  <a:srgbClr val="00B050"/>
                </a:solidFill>
                <a:sym typeface="Wingdings" panose="05000000000000000000" pitchFamily="2" charset="2"/>
              </a:rPr>
              <a:t>(UUSI)</a:t>
            </a:r>
            <a:endParaRPr lang="fi-FI" altLang="fi-FI" sz="1100" dirty="0">
              <a:solidFill>
                <a:srgbClr val="00B050"/>
              </a:solidFill>
            </a:endParaRPr>
          </a:p>
          <a:p>
            <a:pPr lvl="1">
              <a:spcBef>
                <a:spcPts val="100"/>
              </a:spcBef>
              <a:buClr>
                <a:srgbClr val="008091"/>
              </a:buClr>
              <a:defRPr/>
            </a:pPr>
            <a:r>
              <a:rPr lang="fi-FI" altLang="fi-FI" sz="1100" dirty="0"/>
              <a:t>Kesän liikennemäärä, KKVL: Tierekisteri 2021 </a:t>
            </a:r>
            <a:r>
              <a:rPr lang="fi-FI" altLang="fi-FI" sz="1100" dirty="0">
                <a:solidFill>
                  <a:srgbClr val="00B050"/>
                </a:solidFill>
                <a:sym typeface="Wingdings" panose="05000000000000000000" pitchFamily="2" charset="2"/>
              </a:rPr>
              <a:t>(+ 9 vuotta)</a:t>
            </a:r>
            <a:endParaRPr lang="fi-FI" altLang="fi-FI" sz="1100" dirty="0"/>
          </a:p>
          <a:p>
            <a:pPr lvl="1">
              <a:spcBef>
                <a:spcPts val="100"/>
              </a:spcBef>
              <a:buClr>
                <a:srgbClr val="008091"/>
              </a:buClr>
              <a:defRPr/>
            </a:pPr>
            <a:r>
              <a:rPr lang="fi-FI" altLang="fi-FI" sz="1100" dirty="0"/>
              <a:t>Matkailureitti: Tierekisteri 2021 </a:t>
            </a:r>
            <a:r>
              <a:rPr lang="fi-FI" altLang="fi-FI" sz="1100" dirty="0">
                <a:solidFill>
                  <a:srgbClr val="00B050"/>
                </a:solidFill>
                <a:sym typeface="Wingdings" panose="05000000000000000000" pitchFamily="2" charset="2"/>
              </a:rPr>
              <a:t>(+ 9 vuotta)</a:t>
            </a:r>
            <a:endParaRPr lang="fi-FI" altLang="fi-FI" sz="1100" dirty="0"/>
          </a:p>
          <a:p>
            <a:pPr lvl="1" eaLnBrk="1" hangingPunct="1">
              <a:spcBef>
                <a:spcPts val="100"/>
              </a:spcBef>
              <a:buClr>
                <a:srgbClr val="008091"/>
              </a:buClr>
              <a:defRPr/>
            </a:pPr>
            <a:r>
              <a:rPr lang="fi-FI" altLang="fi-FI" sz="1100" dirty="0">
                <a:solidFill>
                  <a:schemeClr val="accent6"/>
                </a:solidFill>
              </a:rPr>
              <a:t>Matkailukohde</a:t>
            </a:r>
            <a:r>
              <a:rPr lang="fi-FI" altLang="fi-FI" sz="1100" dirty="0"/>
              <a:t>: Maakuntaliittojen ja alueen kehittämisyhtiöiden rekisterit / asiantuntija-arviona</a:t>
            </a:r>
            <a:endParaRPr lang="fi-FI" altLang="fi-FI" sz="1100" dirty="0">
              <a:solidFill>
                <a:srgbClr val="FF0000"/>
              </a:solidFill>
            </a:endParaRPr>
          </a:p>
          <a:p>
            <a:pPr lvl="1">
              <a:spcBef>
                <a:spcPts val="100"/>
              </a:spcBef>
              <a:buClr>
                <a:srgbClr val="008091"/>
              </a:buClr>
              <a:defRPr/>
            </a:pPr>
            <a:r>
              <a:rPr lang="fi-FI" altLang="fi-FI" sz="1100" dirty="0"/>
              <a:t>Tien verkollinen asema: Tierekisteri ja </a:t>
            </a:r>
            <a:r>
              <a:rPr lang="fi-FI" altLang="fi-FI" sz="1100" dirty="0" err="1"/>
              <a:t>Digiroad</a:t>
            </a:r>
            <a:r>
              <a:rPr lang="fi-FI" altLang="fi-FI" sz="1100" dirty="0"/>
              <a:t> 2021 </a:t>
            </a:r>
            <a:r>
              <a:rPr lang="fi-FI" altLang="fi-FI" sz="1100" dirty="0">
                <a:solidFill>
                  <a:srgbClr val="00B050"/>
                </a:solidFill>
                <a:sym typeface="Wingdings" panose="05000000000000000000" pitchFamily="2" charset="2"/>
              </a:rPr>
              <a:t>(UUSI)</a:t>
            </a:r>
            <a:endParaRPr lang="fi-FI" altLang="fi-FI" sz="1100" dirty="0"/>
          </a:p>
        </p:txBody>
      </p:sp>
    </p:spTree>
    <p:extLst>
      <p:ext uri="{BB962C8B-B14F-4D97-AF65-F5344CB8AC3E}">
        <p14:creationId xmlns:p14="http://schemas.microsoft.com/office/powerpoint/2010/main" val="9841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äivämäärän paikkamerkki 3"/>
          <p:cNvSpPr>
            <a:spLocks noGrp="1"/>
          </p:cNvSpPr>
          <p:nvPr>
            <p:ph type="dt" sz="quarter" idx="4294967295"/>
          </p:nvPr>
        </p:nvSpPr>
        <p:spPr>
          <a:xfrm>
            <a:off x="468313" y="6381750"/>
            <a:ext cx="23749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4A5EB9B-1D98-4A15-AE2B-2A3BA76DD437}" type="datetime1">
              <a:rPr lang="fi-FI" altLang="fi-FI" sz="1000" smtClean="0"/>
              <a:pPr eaLnBrk="1" hangingPunct="1">
                <a:defRPr/>
              </a:pPr>
              <a:t>2.6.2021</a:t>
            </a:fld>
            <a:endParaRPr lang="fi-FI" altLang="fi-FI" sz="1000"/>
          </a:p>
        </p:txBody>
      </p:sp>
      <p:sp>
        <p:nvSpPr>
          <p:cNvPr id="5" name="Rectangle 3"/>
          <p:cNvSpPr txBox="1">
            <a:spLocks noChangeArrowheads="1"/>
          </p:cNvSpPr>
          <p:nvPr/>
        </p:nvSpPr>
        <p:spPr bwMode="auto">
          <a:xfrm>
            <a:off x="4859338" y="1125538"/>
            <a:ext cx="3960812" cy="3086100"/>
          </a:xfrm>
          <a:prstGeom prst="rect">
            <a:avLst/>
          </a:prstGeom>
          <a:noFill/>
          <a:ln w="9525">
            <a:noFill/>
            <a:miter lim="800000"/>
            <a:headEnd/>
            <a:tailEnd/>
          </a:ln>
        </p:spPr>
        <p:txBody>
          <a:bodyPr/>
          <a:lstStyle/>
          <a:p>
            <a:pPr marL="342900" indent="-342900">
              <a:spcBef>
                <a:spcPct val="20000"/>
              </a:spcBef>
              <a:buClr>
                <a:srgbClr val="006575"/>
              </a:buClr>
              <a:defRPr/>
            </a:pPr>
            <a:r>
              <a:rPr lang="fi-FI" b="1" kern="0" dirty="0">
                <a:latin typeface="+mn-lt"/>
                <a:cs typeface="Arial" charset="0"/>
              </a:rPr>
              <a:t>3. </a:t>
            </a:r>
            <a:r>
              <a:rPr lang="fi-FI" b="1" u="sng" kern="0" dirty="0">
                <a:latin typeface="+mn-lt"/>
                <a:cs typeface="Arial" charset="0"/>
              </a:rPr>
              <a:t>Muut tekijät = 10p</a:t>
            </a:r>
          </a:p>
          <a:p>
            <a:pPr marL="342900" indent="-342900">
              <a:spcBef>
                <a:spcPct val="20000"/>
              </a:spcBef>
              <a:buClr>
                <a:srgbClr val="008091"/>
              </a:buClr>
              <a:buFont typeface="Arial" panose="020B0604020202020204" pitchFamily="34" charset="0"/>
              <a:buChar char="•"/>
              <a:defRPr/>
            </a:pPr>
            <a:r>
              <a:rPr lang="fi-FI" sz="1600" dirty="0">
                <a:latin typeface="+mn-lt"/>
                <a:cs typeface="+mn-cs"/>
              </a:rPr>
              <a:t>Peruskoulu =&gt; 1p</a:t>
            </a:r>
          </a:p>
          <a:p>
            <a:pPr marL="342900" indent="-342900">
              <a:spcBef>
                <a:spcPct val="20000"/>
              </a:spcBef>
              <a:buClr>
                <a:srgbClr val="008091"/>
              </a:buClr>
              <a:buFont typeface="Arial" panose="020B0604020202020204" pitchFamily="34" charset="0"/>
              <a:buChar char="•"/>
              <a:defRPr/>
            </a:pPr>
            <a:r>
              <a:rPr lang="fi-FI" sz="1600" dirty="0">
                <a:latin typeface="+mn-lt"/>
                <a:cs typeface="+mn-cs"/>
              </a:rPr>
              <a:t>Erikoiskuljetusreitti =&gt; 1p</a:t>
            </a:r>
          </a:p>
          <a:p>
            <a:pPr marL="342900" indent="-342900">
              <a:spcBef>
                <a:spcPct val="20000"/>
              </a:spcBef>
              <a:buClr>
                <a:srgbClr val="008091"/>
              </a:buClr>
              <a:buFont typeface="Arial" panose="020B0604020202020204" pitchFamily="34" charset="0"/>
              <a:buChar char="•"/>
              <a:defRPr/>
            </a:pPr>
            <a:r>
              <a:rPr lang="fi-FI" sz="1600" dirty="0">
                <a:latin typeface="+mn-lt"/>
                <a:cs typeface="+mn-cs"/>
              </a:rPr>
              <a:t>Varareitti =&gt; 1p</a:t>
            </a:r>
          </a:p>
          <a:p>
            <a:pPr marL="342900" indent="-342900">
              <a:spcBef>
                <a:spcPct val="20000"/>
              </a:spcBef>
              <a:buClr>
                <a:srgbClr val="008091"/>
              </a:buClr>
              <a:buFont typeface="Arial" panose="020B0604020202020204" pitchFamily="34" charset="0"/>
              <a:buChar char="•"/>
              <a:defRPr/>
            </a:pPr>
            <a:r>
              <a:rPr lang="fi-FI" sz="1600" dirty="0">
                <a:latin typeface="+mn-lt"/>
                <a:cs typeface="+mn-cs"/>
              </a:rPr>
              <a:t>Taajama =&gt; 1p</a:t>
            </a:r>
          </a:p>
          <a:p>
            <a:pPr marL="342900" indent="-342900">
              <a:spcBef>
                <a:spcPct val="20000"/>
              </a:spcBef>
              <a:buClr>
                <a:srgbClr val="008091"/>
              </a:buClr>
              <a:buFont typeface="Arial" panose="020B0604020202020204" pitchFamily="34" charset="0"/>
              <a:buChar char="•"/>
              <a:defRPr/>
            </a:pPr>
            <a:r>
              <a:rPr lang="fi-FI" sz="1600" dirty="0">
                <a:cs typeface="Arial" charset="0"/>
              </a:rPr>
              <a:t>Väestö (asukastiheys) =&gt; 1p</a:t>
            </a:r>
          </a:p>
          <a:p>
            <a:pPr marL="342900" indent="-342900">
              <a:spcBef>
                <a:spcPct val="20000"/>
              </a:spcBef>
              <a:buClr>
                <a:srgbClr val="008091"/>
              </a:buClr>
              <a:buFont typeface="Arial" panose="020B0604020202020204" pitchFamily="34" charset="0"/>
              <a:buChar char="•"/>
              <a:defRPr/>
            </a:pPr>
            <a:r>
              <a:rPr lang="fi-FI" sz="1600" dirty="0">
                <a:latin typeface="+mn-lt"/>
                <a:cs typeface="+mn-cs"/>
              </a:rPr>
              <a:t>Kesän liikennemäärä (KKVL)</a:t>
            </a:r>
          </a:p>
          <a:p>
            <a:pPr marL="800100" lvl="1" indent="-342900">
              <a:lnSpc>
                <a:spcPts val="1400"/>
              </a:lnSpc>
              <a:spcBef>
                <a:spcPct val="20000"/>
              </a:spcBef>
              <a:buClr>
                <a:srgbClr val="008091"/>
              </a:buClr>
              <a:buFont typeface="Calibri" panose="020F0502020204030204" pitchFamily="34" charset="0"/>
              <a:buChar char="−"/>
              <a:defRPr/>
            </a:pPr>
            <a:r>
              <a:rPr lang="fi-FI" sz="1400" dirty="0">
                <a:latin typeface="+mn-lt"/>
                <a:cs typeface="+mn-cs"/>
              </a:rPr>
              <a:t>KKVL &gt; 1 000 =&gt; 1p</a:t>
            </a:r>
          </a:p>
          <a:p>
            <a:pPr marL="800100" lvl="1" indent="-342900">
              <a:lnSpc>
                <a:spcPts val="1400"/>
              </a:lnSpc>
              <a:spcBef>
                <a:spcPct val="20000"/>
              </a:spcBef>
              <a:buClr>
                <a:srgbClr val="008091"/>
              </a:buClr>
              <a:buFont typeface="Calibri" panose="020F0502020204030204" pitchFamily="34" charset="0"/>
              <a:buChar char="−"/>
              <a:defRPr/>
            </a:pPr>
            <a:r>
              <a:rPr lang="fi-FI" sz="1400" dirty="0">
                <a:latin typeface="+mn-lt"/>
                <a:cs typeface="+mn-cs"/>
              </a:rPr>
              <a:t>Jos KKVL/KVL &gt; 1,5 =&gt; 1p</a:t>
            </a:r>
          </a:p>
          <a:p>
            <a:pPr marL="342900" indent="-342900">
              <a:spcBef>
                <a:spcPct val="20000"/>
              </a:spcBef>
              <a:buClr>
                <a:srgbClr val="008091"/>
              </a:buClr>
              <a:buFont typeface="Arial" panose="020B0604020202020204" pitchFamily="34" charset="0"/>
              <a:buChar char="•"/>
              <a:defRPr/>
            </a:pPr>
            <a:r>
              <a:rPr lang="fi-FI" sz="1600" kern="0" dirty="0">
                <a:latin typeface="+mn-lt"/>
                <a:cs typeface="Arial" charset="0"/>
              </a:rPr>
              <a:t>Matkailureitti =&gt; 1p</a:t>
            </a:r>
          </a:p>
          <a:p>
            <a:pPr marL="342900" indent="-342900">
              <a:spcBef>
                <a:spcPct val="20000"/>
              </a:spcBef>
              <a:buClr>
                <a:srgbClr val="008091"/>
              </a:buClr>
              <a:buFont typeface="Arial" panose="020B0604020202020204" pitchFamily="34" charset="0"/>
              <a:buChar char="•"/>
              <a:defRPr/>
            </a:pPr>
            <a:r>
              <a:rPr lang="fi-FI" sz="1600" dirty="0">
                <a:latin typeface="+mn-lt"/>
                <a:cs typeface="+mn-cs"/>
              </a:rPr>
              <a:t>Matkailukohde =&gt; 1p</a:t>
            </a:r>
          </a:p>
          <a:p>
            <a:pPr marL="342900" indent="-342900">
              <a:spcBef>
                <a:spcPct val="20000"/>
              </a:spcBef>
              <a:buClr>
                <a:srgbClr val="008091"/>
              </a:buClr>
              <a:buFont typeface="Arial" panose="020B0604020202020204" pitchFamily="34" charset="0"/>
              <a:buChar char="•"/>
              <a:defRPr/>
            </a:pPr>
            <a:r>
              <a:rPr lang="fi-FI" sz="1600" dirty="0">
                <a:latin typeface="+mn-lt"/>
                <a:cs typeface="+mn-cs"/>
              </a:rPr>
              <a:t>Tien verkollinen asema =&gt; 1p</a:t>
            </a:r>
          </a:p>
        </p:txBody>
      </p:sp>
      <p:sp>
        <p:nvSpPr>
          <p:cNvPr id="6" name="Rectangle 3"/>
          <p:cNvSpPr txBox="1">
            <a:spLocks noChangeArrowheads="1"/>
          </p:cNvSpPr>
          <p:nvPr/>
        </p:nvSpPr>
        <p:spPr bwMode="auto">
          <a:xfrm>
            <a:off x="468313" y="5876925"/>
            <a:ext cx="8424862" cy="792163"/>
          </a:xfrm>
          <a:prstGeom prst="rect">
            <a:avLst/>
          </a:prstGeom>
          <a:solidFill>
            <a:schemeClr val="bg1">
              <a:lumMod val="85000"/>
            </a:schemeClr>
          </a:solidFill>
          <a:ln w="19050">
            <a:solidFill>
              <a:schemeClr val="tx1"/>
            </a:solidFill>
            <a:miter lim="800000"/>
            <a:headEnd/>
            <a:tailEnd/>
          </a:ln>
        </p:spPr>
        <p:txBody>
          <a:bodyPr anchor="ctr"/>
          <a:lstStyle/>
          <a:p>
            <a:pPr marL="342900" indent="-342900" algn="ctr">
              <a:spcBef>
                <a:spcPct val="20000"/>
              </a:spcBef>
              <a:buClr>
                <a:srgbClr val="006575"/>
              </a:buClr>
              <a:defRPr/>
            </a:pPr>
            <a:r>
              <a:rPr lang="fi-FI" b="1" kern="0" dirty="0">
                <a:latin typeface="+mn-lt"/>
                <a:cs typeface="Arial" charset="0"/>
              </a:rPr>
              <a:t>Kaikkien tekijöiden painoarvo 1/3</a:t>
            </a:r>
            <a:br>
              <a:rPr lang="fi-FI" b="1" kern="0" dirty="0">
                <a:latin typeface="+mn-lt"/>
                <a:cs typeface="Arial" charset="0"/>
              </a:rPr>
            </a:br>
            <a:r>
              <a:rPr lang="fi-FI" b="1" kern="0" dirty="0">
                <a:latin typeface="+mn-lt"/>
                <a:cs typeface="Arial" charset="0"/>
              </a:rPr>
              <a:t> </a:t>
            </a:r>
            <a:r>
              <a:rPr lang="fi-FI" b="1" kern="0" dirty="0" err="1">
                <a:latin typeface="+mn-lt"/>
                <a:cs typeface="Arial" charset="0"/>
              </a:rPr>
              <a:t>Merkittävyysmax</a:t>
            </a:r>
            <a:r>
              <a:rPr lang="fi-FI" b="1" kern="0" dirty="0">
                <a:latin typeface="+mn-lt"/>
                <a:cs typeface="Arial" charset="0"/>
              </a:rPr>
              <a:t> = 15*(1/3) + </a:t>
            </a:r>
            <a:r>
              <a:rPr lang="fi-FI" b="1" kern="0" dirty="0">
                <a:cs typeface="Arial" charset="0"/>
              </a:rPr>
              <a:t>20*(1/3) + 10*(1/3) = 15p</a:t>
            </a:r>
            <a:endParaRPr lang="fi-FI" kern="0" dirty="0">
              <a:latin typeface="+mn-lt"/>
              <a:cs typeface="Arial" charset="0"/>
            </a:endParaRPr>
          </a:p>
        </p:txBody>
      </p:sp>
      <p:sp>
        <p:nvSpPr>
          <p:cNvPr id="18437" name="Rectangle 2"/>
          <p:cNvSpPr txBox="1">
            <a:spLocks noChangeArrowheads="1"/>
          </p:cNvSpPr>
          <p:nvPr/>
        </p:nvSpPr>
        <p:spPr bwMode="auto">
          <a:xfrm>
            <a:off x="417513" y="582613"/>
            <a:ext cx="8229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i-FI" altLang="fi-FI" dirty="0"/>
              <a:t>Pääluokat ja merkittävyystekijät</a:t>
            </a:r>
          </a:p>
        </p:txBody>
      </p:sp>
      <p:sp>
        <p:nvSpPr>
          <p:cNvPr id="9" name="Rectangle 3"/>
          <p:cNvSpPr txBox="1">
            <a:spLocks noChangeArrowheads="1"/>
          </p:cNvSpPr>
          <p:nvPr/>
        </p:nvSpPr>
        <p:spPr bwMode="auto">
          <a:xfrm>
            <a:off x="446088" y="11255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Tx/>
              <a:buNone/>
              <a:defRPr/>
            </a:pPr>
            <a:r>
              <a:rPr lang="fi-FI" sz="1800" b="1" dirty="0"/>
              <a:t>1. </a:t>
            </a:r>
            <a:r>
              <a:rPr lang="fi-FI" sz="1800" b="1" u="sng" dirty="0"/>
              <a:t>Säännöllinen henkilöliikenne = 15p</a:t>
            </a:r>
          </a:p>
          <a:p>
            <a:pPr eaLnBrk="1" hangingPunct="1">
              <a:buClr>
                <a:srgbClr val="008091"/>
              </a:buClr>
              <a:defRPr/>
            </a:pPr>
            <a:r>
              <a:rPr lang="fi-FI" sz="1600" dirty="0"/>
              <a:t>Liikennemäärä (KVL) =&gt; 9p</a:t>
            </a:r>
          </a:p>
          <a:p>
            <a:pPr eaLnBrk="1" hangingPunct="1">
              <a:buClr>
                <a:srgbClr val="008091"/>
              </a:buClr>
              <a:defRPr/>
            </a:pPr>
            <a:r>
              <a:rPr lang="fi-FI" sz="1600" dirty="0"/>
              <a:t>Linja-autoliikenteen vuoromäärä, =&gt; 2p</a:t>
            </a:r>
          </a:p>
          <a:p>
            <a:pPr eaLnBrk="1" hangingPunct="1">
              <a:buClr>
                <a:srgbClr val="008091"/>
              </a:buClr>
              <a:defRPr/>
            </a:pPr>
            <a:r>
              <a:rPr lang="fi-FI" sz="1600" dirty="0"/>
              <a:t>Työmatkareitti =&gt; 2p</a:t>
            </a:r>
          </a:p>
          <a:p>
            <a:pPr eaLnBrk="1" hangingPunct="1">
              <a:buClr>
                <a:srgbClr val="008091"/>
              </a:buClr>
              <a:defRPr/>
            </a:pPr>
            <a:r>
              <a:rPr lang="fi-FI" sz="1600" dirty="0"/>
              <a:t>Koulukuljetusreitti =&gt; 2p</a:t>
            </a:r>
          </a:p>
          <a:p>
            <a:pPr marL="0" indent="0" eaLnBrk="1" hangingPunct="1">
              <a:buFontTx/>
              <a:buNone/>
              <a:defRPr/>
            </a:pPr>
            <a:endParaRPr lang="fi-FI" sz="400" dirty="0"/>
          </a:p>
          <a:p>
            <a:pPr eaLnBrk="1" hangingPunct="1">
              <a:buFontTx/>
              <a:buNone/>
              <a:defRPr/>
            </a:pPr>
            <a:r>
              <a:rPr lang="fi-FI" sz="1800" b="1" dirty="0"/>
              <a:t>2. </a:t>
            </a:r>
            <a:r>
              <a:rPr lang="fi-FI" sz="1800" b="1" u="sng" dirty="0"/>
              <a:t>Säännöllinen tavaraliikenne = 20p</a:t>
            </a:r>
          </a:p>
          <a:p>
            <a:pPr eaLnBrk="1" hangingPunct="1">
              <a:buClr>
                <a:srgbClr val="008091"/>
              </a:buClr>
              <a:defRPr/>
            </a:pPr>
            <a:r>
              <a:rPr lang="fi-FI" sz="1600" dirty="0"/>
              <a:t>Liikennemäärä (KVLRAS) =&gt; 9p</a:t>
            </a:r>
          </a:p>
          <a:p>
            <a:pPr eaLnBrk="1" hangingPunct="1">
              <a:buClr>
                <a:srgbClr val="008091"/>
              </a:buClr>
              <a:defRPr/>
            </a:pPr>
            <a:r>
              <a:rPr lang="fi-FI" sz="1600" dirty="0"/>
              <a:t>Tavaraliikenteen tekijät =&gt; 12p</a:t>
            </a:r>
          </a:p>
          <a:p>
            <a:pPr lvl="1" eaLnBrk="1" hangingPunct="1">
              <a:lnSpc>
                <a:spcPts val="1400"/>
              </a:lnSpc>
              <a:buClr>
                <a:srgbClr val="008091"/>
              </a:buClr>
              <a:defRPr/>
            </a:pPr>
            <a:r>
              <a:rPr lang="fi-FI" sz="1400" dirty="0"/>
              <a:t>Maito =&gt; 2p</a:t>
            </a:r>
          </a:p>
          <a:p>
            <a:pPr lvl="1" eaLnBrk="1" hangingPunct="1">
              <a:lnSpc>
                <a:spcPts val="1400"/>
              </a:lnSpc>
              <a:buClr>
                <a:srgbClr val="008091"/>
              </a:buClr>
              <a:defRPr/>
            </a:pPr>
            <a:r>
              <a:rPr lang="fi-FI" sz="1400" dirty="0"/>
              <a:t>Kaatopaikat ja jäteasemat =&gt; 1p</a:t>
            </a:r>
          </a:p>
          <a:p>
            <a:pPr lvl="1" eaLnBrk="1" hangingPunct="1">
              <a:lnSpc>
                <a:spcPts val="1400"/>
              </a:lnSpc>
              <a:buClr>
                <a:srgbClr val="008091"/>
              </a:buClr>
              <a:defRPr/>
            </a:pPr>
            <a:r>
              <a:rPr lang="fi-FI" sz="1400" dirty="0"/>
              <a:t>Maa-aines =&gt; 1p</a:t>
            </a:r>
          </a:p>
          <a:p>
            <a:pPr lvl="1" eaLnBrk="1" hangingPunct="1">
              <a:lnSpc>
                <a:spcPts val="1400"/>
              </a:lnSpc>
              <a:buClr>
                <a:srgbClr val="008091"/>
              </a:buClr>
              <a:defRPr/>
            </a:pPr>
            <a:r>
              <a:rPr lang="fi-FI" sz="1400" dirty="0"/>
              <a:t>Turve =&gt; 1p</a:t>
            </a:r>
          </a:p>
          <a:p>
            <a:pPr lvl="1" eaLnBrk="1" hangingPunct="1">
              <a:lnSpc>
                <a:spcPts val="1400"/>
              </a:lnSpc>
              <a:buClr>
                <a:srgbClr val="008091"/>
              </a:buClr>
              <a:defRPr/>
            </a:pPr>
            <a:r>
              <a:rPr lang="fi-FI" sz="1400" dirty="0"/>
              <a:t>Vilja ja kasvihuoneet =&gt; 1p</a:t>
            </a:r>
          </a:p>
          <a:p>
            <a:pPr lvl="1" eaLnBrk="1" hangingPunct="1">
              <a:lnSpc>
                <a:spcPts val="1400"/>
              </a:lnSpc>
              <a:buClr>
                <a:srgbClr val="008091"/>
              </a:buClr>
              <a:defRPr/>
            </a:pPr>
            <a:r>
              <a:rPr lang="fi-FI" sz="1400" dirty="0"/>
              <a:t>Eläintilat =&gt; 2p</a:t>
            </a:r>
          </a:p>
          <a:p>
            <a:pPr lvl="1" eaLnBrk="1" hangingPunct="1">
              <a:lnSpc>
                <a:spcPts val="1400"/>
              </a:lnSpc>
              <a:buClr>
                <a:srgbClr val="008091"/>
              </a:buClr>
              <a:defRPr/>
            </a:pPr>
            <a:r>
              <a:rPr lang="fi-FI" sz="1400" dirty="0"/>
              <a:t>Elintarvikelaitokset =&gt; 1p</a:t>
            </a:r>
          </a:p>
          <a:p>
            <a:pPr lvl="1" eaLnBrk="1" hangingPunct="1">
              <a:lnSpc>
                <a:spcPts val="1400"/>
              </a:lnSpc>
              <a:buClr>
                <a:srgbClr val="008091"/>
              </a:buClr>
              <a:defRPr/>
            </a:pPr>
            <a:r>
              <a:rPr lang="fi-FI" sz="1400" dirty="0"/>
              <a:t>Tuotanto- ja teollisuuslaitokset =&gt; 1p</a:t>
            </a:r>
          </a:p>
          <a:p>
            <a:pPr lvl="1" eaLnBrk="1" hangingPunct="1">
              <a:lnSpc>
                <a:spcPts val="1400"/>
              </a:lnSpc>
              <a:buClr>
                <a:srgbClr val="008091"/>
              </a:buClr>
              <a:defRPr/>
            </a:pPr>
            <a:r>
              <a:rPr lang="fi-FI" sz="1400" dirty="0"/>
              <a:t>Päivittäistavarakaupat =&gt; 1p</a:t>
            </a:r>
          </a:p>
        </p:txBody>
      </p:sp>
    </p:spTree>
    <p:extLst>
      <p:ext uri="{BB962C8B-B14F-4D97-AF65-F5344CB8AC3E}">
        <p14:creationId xmlns:p14="http://schemas.microsoft.com/office/powerpoint/2010/main" val="198534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17513" y="582613"/>
            <a:ext cx="8229600" cy="901700"/>
          </a:xfrm>
        </p:spPr>
        <p:txBody>
          <a:bodyPr/>
          <a:lstStyle/>
          <a:p>
            <a:pPr eaLnBrk="1" hangingPunct="1"/>
            <a:r>
              <a:rPr lang="fi-FI" altLang="fi-FI"/>
              <a:t>Lisätiedot tietokantaan</a:t>
            </a:r>
          </a:p>
        </p:txBody>
      </p:sp>
      <p:sp>
        <p:nvSpPr>
          <p:cNvPr id="22531"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0CDCCDDC-A555-4639-AE96-DDDE76E8FF13}" type="datetime1">
              <a:rPr lang="fi-FI" altLang="fi-FI" sz="1000" smtClean="0"/>
              <a:pPr>
                <a:spcBef>
                  <a:spcPct val="0"/>
                </a:spcBef>
                <a:buFontTx/>
                <a:buNone/>
              </a:pPr>
              <a:t>2.6.2021</a:t>
            </a:fld>
            <a:r>
              <a:rPr lang="fi-FI" altLang="fi-FI" sz="1000"/>
              <a:t> | sivu </a:t>
            </a:r>
            <a:fld id="{B6B57C0B-B42B-44E3-BD6E-6DF5FB78FB61}" type="slidenum">
              <a:rPr lang="fi-FI" altLang="fi-FI" sz="1000" smtClean="0"/>
              <a:pPr>
                <a:spcBef>
                  <a:spcPct val="0"/>
                </a:spcBef>
                <a:buFontTx/>
                <a:buNone/>
              </a:pPr>
              <a:t>9</a:t>
            </a:fld>
            <a:endParaRPr lang="fi-FI" altLang="fi-FI" sz="1000"/>
          </a:p>
        </p:txBody>
      </p:sp>
      <p:sp>
        <p:nvSpPr>
          <p:cNvPr id="22532" name="Rectangle 3"/>
          <p:cNvSpPr txBox="1">
            <a:spLocks noChangeArrowheads="1"/>
          </p:cNvSpPr>
          <p:nvPr/>
        </p:nvSpPr>
        <p:spPr bwMode="auto">
          <a:xfrm>
            <a:off x="468313" y="126876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defRPr/>
            </a:pPr>
            <a:r>
              <a:rPr lang="fi-FI" altLang="fi-FI" sz="2000" dirty="0"/>
              <a:t>Tietokanta sisältää lisäksi seuraavat tiedot tieosittain:</a:t>
            </a:r>
          </a:p>
          <a:p>
            <a:pPr lvl="1" eaLnBrk="1" hangingPunct="1">
              <a:defRPr/>
            </a:pPr>
            <a:r>
              <a:rPr lang="fi-FI" altLang="fi-FI" sz="1500" dirty="0"/>
              <a:t>Google </a:t>
            </a:r>
            <a:r>
              <a:rPr lang="fi-FI" altLang="fi-FI" sz="1500" dirty="0" err="1"/>
              <a:t>Maps</a:t>
            </a:r>
            <a:r>
              <a:rPr lang="fi-FI" altLang="fi-FI" sz="1500" dirty="0"/>
              <a:t> -linkki</a:t>
            </a:r>
          </a:p>
          <a:p>
            <a:pPr lvl="1">
              <a:defRPr/>
            </a:pPr>
            <a:r>
              <a:rPr lang="fi-FI" altLang="fi-FI" sz="1500" dirty="0"/>
              <a:t>Tien nimi (uusi)</a:t>
            </a:r>
          </a:p>
          <a:p>
            <a:pPr lvl="1" eaLnBrk="1" hangingPunct="1">
              <a:defRPr/>
            </a:pPr>
            <a:r>
              <a:rPr lang="fi-FI" altLang="fi-FI" sz="1500" dirty="0"/>
              <a:t>Ketjutettu kuntatieto</a:t>
            </a:r>
          </a:p>
          <a:p>
            <a:pPr lvl="1" eaLnBrk="1" hangingPunct="1">
              <a:defRPr/>
            </a:pPr>
            <a:r>
              <a:rPr lang="fi-FI" altLang="fi-FI" sz="1500" dirty="0"/>
              <a:t>Ketjutettu maakuntatieto (uusi)</a:t>
            </a:r>
          </a:p>
          <a:p>
            <a:pPr lvl="1" eaLnBrk="1" hangingPunct="1">
              <a:defRPr/>
            </a:pPr>
            <a:r>
              <a:rPr lang="fi-FI" altLang="fi-FI" sz="1500" dirty="0"/>
              <a:t>Ketjutettu KVL-, nopeusrajoitus-, hoitoluokka-, päällyste- ja päällysteen ylläpitoluokkatieto (uusi)</a:t>
            </a:r>
          </a:p>
          <a:p>
            <a:pPr lvl="1">
              <a:defRPr/>
            </a:pPr>
            <a:r>
              <a:rPr lang="fi-FI" altLang="fi-FI" sz="1500" dirty="0"/>
              <a:t>Onnettomuustiedot 2016–2020 (HEVA-onnettomuudet, kaikki onnettomuudet)</a:t>
            </a:r>
          </a:p>
          <a:p>
            <a:pPr lvl="1">
              <a:defRPr/>
            </a:pPr>
            <a:r>
              <a:rPr lang="fi-FI" altLang="fi-FI" sz="1500" dirty="0"/>
              <a:t>Huonokuntoisen päällysteen osuus tieosan pituudesta (uusi)</a:t>
            </a:r>
          </a:p>
          <a:p>
            <a:pPr lvl="1">
              <a:defRPr/>
            </a:pPr>
            <a:r>
              <a:rPr lang="fi-FI" altLang="fi-FI" sz="1500" dirty="0"/>
              <a:t>Pituudella painotettu yhdistelmäajoneuvojen KVL (KVLYHD) (uusi)</a:t>
            </a:r>
          </a:p>
          <a:p>
            <a:pPr lvl="1">
              <a:defRPr/>
            </a:pPr>
            <a:r>
              <a:rPr lang="fi-FI" altLang="fi-FI" sz="1500" dirty="0"/>
              <a:t>Siltatiedot (numero, kuntoluokka, VPS ja mahdollinen paino-/korkeusrajoitus) (uusi, mikäli halutaan)</a:t>
            </a:r>
            <a:endParaRPr lang="fi-FI" altLang="fi-FI" sz="1600" dirty="0"/>
          </a:p>
        </p:txBody>
      </p:sp>
    </p:spTree>
    <p:extLst>
      <p:ext uri="{BB962C8B-B14F-4D97-AF65-F5344CB8AC3E}">
        <p14:creationId xmlns:p14="http://schemas.microsoft.com/office/powerpoint/2010/main" val="381950410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A11F6E6-345F-47B6-B7DF-01C37BFBEA3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3112</TotalTime>
  <Words>1633</Words>
  <Application>Microsoft Office PowerPoint</Application>
  <PresentationFormat>Näytössä katseltava diaesitys (4:3)</PresentationFormat>
  <Paragraphs>176</Paragraphs>
  <Slides>19</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19</vt:i4>
      </vt:variant>
    </vt:vector>
  </HeadingPairs>
  <TitlesOfParts>
    <vt:vector size="23" baseType="lpstr">
      <vt:lpstr>Arial</vt:lpstr>
      <vt:lpstr>Calibri</vt:lpstr>
      <vt:lpstr>Wingdings</vt:lpstr>
      <vt:lpstr>Office-teema</vt:lpstr>
      <vt:lpstr>PowerPoint-esitys</vt:lpstr>
      <vt:lpstr>Kokouksessa keskusteltavia/sovittavia asioita</vt:lpstr>
      <vt:lpstr>Aikataulu</vt:lpstr>
      <vt:lpstr>Lähtöaineisto ja sen tilanne</vt:lpstr>
      <vt:lpstr>Tarkasteltava tieverkko</vt:lpstr>
      <vt:lpstr>PowerPoint-esitys</vt:lpstr>
      <vt:lpstr>Käytetyt lähtötiedot</vt:lpstr>
      <vt:lpstr>PowerPoint-esitys</vt:lpstr>
      <vt:lpstr>Lisätiedot tietokantaan</vt:lpstr>
      <vt:lpstr>Raportoinnin sisältö (kalvosarjana)</vt:lpstr>
      <vt:lpstr>Aloituskokouksen kalvoja</vt:lpstr>
      <vt:lpstr>Työn tausta, yleistä</vt:lpstr>
      <vt:lpstr>Työn tausta, Kaakkois-Suomen ELY-keskus</vt:lpstr>
      <vt:lpstr>Työn tavoitteet ja hyödyntäminen</vt:lpstr>
      <vt:lpstr>Keskeisimmät erot edelliseen merkittävyysluokitukseen ja saavutettavat hyödyt</vt:lpstr>
      <vt:lpstr>Työn sisältö</vt:lpstr>
      <vt:lpstr>Työn sisältö</vt:lpstr>
      <vt:lpstr>Työn sisältö</vt:lpstr>
      <vt:lpstr>Tieosien jako merkittävyysluokkiin (1=merkittävin … 4=vähiten merkittävä)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Hanna Aalto</dc:creator>
  <cp:lastModifiedBy>Mikko Seila</cp:lastModifiedBy>
  <cp:revision>193</cp:revision>
  <cp:lastPrinted>2020-05-27T07:23:18Z</cp:lastPrinted>
  <dcterms:created xsi:type="dcterms:W3CDTF">2013-11-08T10:57:33Z</dcterms:created>
  <dcterms:modified xsi:type="dcterms:W3CDTF">2021-06-02T11:56:36Z</dcterms:modified>
</cp:coreProperties>
</file>