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42"/>
  </p:notesMasterIdLst>
  <p:sldIdLst>
    <p:sldId id="256" r:id="rId3"/>
    <p:sldId id="257" r:id="rId4"/>
    <p:sldId id="259" r:id="rId5"/>
    <p:sldId id="260" r:id="rId6"/>
    <p:sldId id="261" r:id="rId7"/>
    <p:sldId id="262" r:id="rId8"/>
    <p:sldId id="263" r:id="rId9"/>
    <p:sldId id="264" r:id="rId10"/>
    <p:sldId id="265" r:id="rId11"/>
    <p:sldId id="266" r:id="rId12"/>
    <p:sldId id="267" r:id="rId13"/>
    <p:sldId id="288" r:id="rId14"/>
    <p:sldId id="268" r:id="rId15"/>
    <p:sldId id="269" r:id="rId16"/>
    <p:sldId id="270" r:id="rId17"/>
    <p:sldId id="271" r:id="rId18"/>
    <p:sldId id="272" r:id="rId19"/>
    <p:sldId id="273" r:id="rId20"/>
    <p:sldId id="274" r:id="rId21"/>
    <p:sldId id="275" r:id="rId22"/>
    <p:sldId id="287" r:id="rId23"/>
    <p:sldId id="276" r:id="rId24"/>
    <p:sldId id="277" r:id="rId25"/>
    <p:sldId id="278" r:id="rId26"/>
    <p:sldId id="279" r:id="rId27"/>
    <p:sldId id="280" r:id="rId28"/>
    <p:sldId id="281" r:id="rId29"/>
    <p:sldId id="289" r:id="rId30"/>
    <p:sldId id="282" r:id="rId31"/>
    <p:sldId id="284" r:id="rId32"/>
    <p:sldId id="285" r:id="rId33"/>
    <p:sldId id="286" r:id="rId34"/>
    <p:sldId id="290" r:id="rId35"/>
    <p:sldId id="291" r:id="rId36"/>
    <p:sldId id="292" r:id="rId37"/>
    <p:sldId id="293" r:id="rId38"/>
    <p:sldId id="294" r:id="rId39"/>
    <p:sldId id="295" r:id="rId40"/>
    <p:sldId id="296" r:id="rId4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58" autoAdjust="0"/>
  </p:normalViewPr>
  <p:slideViewPr>
    <p:cSldViewPr snapToGrid="0">
      <p:cViewPr varScale="1">
        <p:scale>
          <a:sx n="160" d="100"/>
          <a:sy n="160" d="100"/>
        </p:scale>
        <p:origin x="34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96F1C-BDB6-48DF-AA5A-F892CFC8AEDB}" type="datetimeFigureOut">
              <a:rPr lang="fi-FI" smtClean="0"/>
              <a:t>22.2.2022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68DED-8533-4DBC-BB68-A563674A5BB6}" type="slidenum">
              <a:rPr lang="fi-FI" smtClean="0"/>
              <a:t>‹#›</a:t>
            </a:fld>
            <a:endParaRPr lang="fi-FI"/>
          </a:p>
        </p:txBody>
      </p:sp>
    </p:spTree>
    <p:extLst>
      <p:ext uri="{BB962C8B-B14F-4D97-AF65-F5344CB8AC3E}">
        <p14:creationId xmlns:p14="http://schemas.microsoft.com/office/powerpoint/2010/main" val="141216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title_1">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15.6.2021</a:t>
            </a:r>
            <a:endParaRPr lang="fi-FI" sz="1600" dirty="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 </a:t>
            </a:r>
            <a:endParaRPr lang="fi-FI" sz="1600" kern="1200" dirty="0">
              <a:solidFill>
                <a:schemeClr val="tx2"/>
              </a:solidFill>
              <a:latin typeface="+mn-lt"/>
              <a:ea typeface="+mn-ea"/>
              <a:cs typeface="+mn-cs"/>
            </a:endParaRPr>
          </a:p>
        </p:txBody>
      </p:sp>
    </p:spTree>
    <p:extLst>
      <p:ext uri="{BB962C8B-B14F-4D97-AF65-F5344CB8AC3E}">
        <p14:creationId xmlns:p14="http://schemas.microsoft.com/office/powerpoint/2010/main" val="1221135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ulukko" preserve="1" userDrawn="1">
  <p:cSld name="tabl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dirty="0" err="1"/>
              <a:t>Taulukkosivu</a:t>
            </a:r>
            <a:br>
              <a:rPr lang="en-GB" dirty="0"/>
            </a:br>
            <a:r>
              <a:rPr lang="fi-FI" dirty="0"/>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3994590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title_content_picture">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dirty="0"/>
              <a:t>Tekstisivu kapealla kuvalla</a:t>
            </a:r>
            <a:br>
              <a:rPr lang="fi-FI" dirty="0"/>
            </a:br>
            <a:r>
              <a:rPr lang="fi-FI" dirty="0"/>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2095847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title_content_two_pictures">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dirty="0"/>
              <a:t>Tekstisivu kahdella kuvalla</a:t>
            </a:r>
            <a:br>
              <a:rPr lang="fi-FI" noProof="0" dirty="0"/>
            </a:br>
            <a:r>
              <a:rPr lang="fi-FI" noProof="0" dirty="0"/>
              <a:t>ja lyhyellä otsikolla</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3956278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title_content_picture_2">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dirty="0"/>
              <a:t>Tekstisivu isolla  kuvalla</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dirty="0"/>
              <a:t>Kuvasivun teksti tulee tiivistää lyhyeksi.</a:t>
            </a:r>
            <a:br>
              <a:rPr lang="fi-FI" dirty="0"/>
            </a:br>
            <a:r>
              <a:rPr lang="fi-FI" dirty="0"/>
              <a:t>Käytä laadukkaita kuvia.</a:t>
            </a:r>
            <a:br>
              <a:rPr lang="fi-FI" dirty="0"/>
            </a:br>
            <a:r>
              <a:rPr lang="fi-FI" dirty="0"/>
              <a:t>Vältä tiedostokooltaan isoja kuvia, jotta esityksestä ei tule liian raskasta.</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517009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uva" preserve="1" userDrawn="1">
  <p:cSld name="picture">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2951330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title_content_curve_pictur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dirty="0" err="1"/>
              <a:t>Tekstisivu</a:t>
            </a:r>
            <a:r>
              <a:rPr lang="en-GB" dirty="0"/>
              <a:t> </a:t>
            </a:r>
            <a:r>
              <a:rPr lang="en-GB" dirty="0" err="1"/>
              <a:t>isolla</a:t>
            </a:r>
            <a:r>
              <a:rPr lang="en-GB" dirty="0"/>
              <a:t> </a:t>
            </a:r>
            <a:br>
              <a:rPr lang="en-GB" dirty="0"/>
            </a:br>
            <a:r>
              <a:rPr lang="en-GB" dirty="0" err="1"/>
              <a:t>kaarevalla</a:t>
            </a:r>
            <a:r>
              <a:rPr lang="en-GB" dirty="0"/>
              <a:t> </a:t>
            </a:r>
            <a:r>
              <a:rPr lang="en-GB" dirty="0" err="1"/>
              <a:t>kuvalla</a:t>
            </a:r>
            <a:r>
              <a:rPr lang="en-GB" dirty="0"/>
              <a:t> </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924489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title_content_curve_picture_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dirty="0" err="1"/>
              <a:t>Tekstisivu</a:t>
            </a:r>
            <a:r>
              <a:rPr lang="en-GB" dirty="0"/>
              <a:t> </a:t>
            </a:r>
            <a:r>
              <a:rPr lang="en-GB" dirty="0" err="1"/>
              <a:t>isolla</a:t>
            </a:r>
            <a:r>
              <a:rPr lang="en-GB" dirty="0"/>
              <a:t> </a:t>
            </a:r>
            <a:br>
              <a:rPr lang="en-GB" dirty="0"/>
            </a:br>
            <a:r>
              <a:rPr lang="en-GB" dirty="0" err="1"/>
              <a:t>kaarevalla</a:t>
            </a:r>
            <a:r>
              <a:rPr lang="en-GB" dirty="0"/>
              <a:t> </a:t>
            </a:r>
            <a:r>
              <a:rPr lang="en-GB" dirty="0" err="1"/>
              <a:t>kuvalla</a:t>
            </a:r>
            <a:r>
              <a:rPr lang="en-GB" dirty="0"/>
              <a:t> </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1317093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title_content_curve_picture_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dirty="0"/>
              <a:t>Tekstisivu isolla </a:t>
            </a:r>
            <a:br>
              <a:rPr lang="fi-FI" noProof="0" dirty="0"/>
            </a:br>
            <a:r>
              <a:rPr lang="fi-FI" noProof="0" dirty="0"/>
              <a:t>kaarevalla kuvalla</a:t>
            </a:r>
            <a:endParaRPr lang="fi-FI" dirty="0"/>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2910832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subtitle_1">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4116941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subtitle_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783772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title_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15.6.2021</a:t>
            </a:r>
            <a:endParaRPr lang="fi-FI" sz="1600" dirty="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 </a:t>
            </a:r>
            <a:endParaRPr lang="fi-FI" sz="1600" dirty="0">
              <a:solidFill>
                <a:schemeClr val="bg1"/>
              </a:solidFill>
            </a:endParaRPr>
          </a:p>
        </p:txBody>
      </p:sp>
    </p:spTree>
    <p:extLst>
      <p:ext uri="{BB962C8B-B14F-4D97-AF65-F5344CB8AC3E}">
        <p14:creationId xmlns:p14="http://schemas.microsoft.com/office/powerpoint/2010/main" val="328047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subtitle_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393851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subtitle_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240699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subtitle_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2105680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subtitle_7">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2102583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subtitle_1_picture">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3550984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subtitle_2_picture">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3933064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subtitle_3_picture">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12986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ain otsikko" preserve="1" userDrawn="1">
  <p:cSld name="only_title">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187092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yhjä" type="blank" preserve="1">
  <p:cSld name="kml_blank">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67414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endpage_1">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404808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title_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dirty="0"/>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 tai valitsemalla </a:t>
            </a:r>
            <a:r>
              <a:rPr lang="fi-FI" dirty="0" err="1"/>
              <a:t>Kameleonin</a:t>
            </a:r>
            <a:r>
              <a:rPr lang="fi-FI" dirty="0"/>
              <a:t> Kuvagalleriasta</a:t>
            </a:r>
            <a:br>
              <a:rPr lang="fi-FI" dirty="0"/>
            </a:br>
            <a:br>
              <a:rPr lang="fi-FI" dirty="0"/>
            </a:br>
            <a:r>
              <a:rPr lang="fi-FI" dirty="0"/>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15.6.2021</a:t>
            </a:r>
            <a:endParaRPr lang="fi-FI" sz="1600" dirty="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 </a:t>
            </a:r>
            <a:endParaRPr lang="fi-FI" sz="1600" dirty="0">
              <a:solidFill>
                <a:schemeClr val="bg1"/>
              </a:solidFill>
            </a:endParaRPr>
          </a:p>
        </p:txBody>
      </p:sp>
    </p:spTree>
    <p:extLst>
      <p:ext uri="{BB962C8B-B14F-4D97-AF65-F5344CB8AC3E}">
        <p14:creationId xmlns:p14="http://schemas.microsoft.com/office/powerpoint/2010/main" val="3070817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endpage_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853915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endpage_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1317199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title_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dirty="0"/>
              <a:t>Otsikko, Esityksen aloitussivu</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15.6.2021</a:t>
            </a:r>
            <a:endParaRPr lang="fi-FI" sz="1600" dirty="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 </a:t>
            </a:r>
            <a:endParaRPr lang="fi-FI" sz="1600" dirty="0">
              <a:solidFill>
                <a:schemeClr val="bg1"/>
              </a:solidFill>
            </a:endParaRPr>
          </a:p>
        </p:txBody>
      </p:sp>
    </p:spTree>
    <p:extLst>
      <p:ext uri="{BB962C8B-B14F-4D97-AF65-F5344CB8AC3E}">
        <p14:creationId xmlns:p14="http://schemas.microsoft.com/office/powerpoint/2010/main" val="593405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title_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15.6.2021</a:t>
            </a:r>
            <a:endParaRPr lang="fi-FI" dirty="0"/>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 </a:t>
            </a:r>
          </a:p>
        </p:txBody>
      </p:sp>
    </p:spTree>
    <p:extLst>
      <p:ext uri="{BB962C8B-B14F-4D97-AF65-F5344CB8AC3E}">
        <p14:creationId xmlns:p14="http://schemas.microsoft.com/office/powerpoint/2010/main" val="3500943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title_and_content">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dirty="0"/>
              <a:t>Tekstisivu, yksipalstainen.</a:t>
            </a:r>
            <a:br>
              <a:rPr lang="fi-FI"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dirty="0"/>
              <a:t>Esityksen tekstisisältö tulee aina tiivistää mahdollisimman lyhyeksi.</a:t>
            </a:r>
            <a:br>
              <a:rPr lang="fi-FI" dirty="0"/>
            </a:br>
            <a:r>
              <a:rPr lang="fi-FI" dirty="0"/>
              <a:t>Esityksen tarkoitus on toimia esiintyjän ja kuulijan tukena.</a:t>
            </a:r>
            <a:br>
              <a:rPr lang="fi-FI" dirty="0"/>
            </a:br>
            <a:r>
              <a:rPr lang="fi-FI" dirty="0"/>
              <a:t>     Toinen tekstitaso, jos sivulle tulee enemmän tekstiä.</a:t>
            </a:r>
            <a:br>
              <a:rPr lang="fi-FI" dirty="0"/>
            </a:br>
            <a:r>
              <a:rPr lang="fi-FI" dirty="0"/>
              <a:t>           Kolmas tekstitaso, jos haluat esittää enemmän tekstiä.</a:t>
            </a:r>
            <a:br>
              <a:rPr lang="fi-FI" dirty="0"/>
            </a:br>
            <a:r>
              <a:rPr lang="fi-FI" dirty="0"/>
              <a:t>Muistathan, että kun tekstin koko pienenee, myös viesti pienenee.</a:t>
            </a:r>
            <a:br>
              <a:rPr lang="fi-FI" dirty="0"/>
            </a:br>
            <a:r>
              <a:rPr lang="fi-FI" noProof="0" dirty="0"/>
              <a:t>Esityksen tulee olla myös kaukaa luettavissa.</a:t>
            </a:r>
            <a:endParaRPr lang="fi-FI" dirty="0"/>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3371629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aavio" preserve="1" userDrawn="1">
  <p:cSld name="graph">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dirty="0"/>
              <a:t>Graafisivu</a:t>
            </a:r>
            <a:endParaRPr lang="fi-FI" dirty="0"/>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dirty="0"/>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40655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title_and_two_contents">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dirty="0"/>
              <a:t>Tekstisivu, kaksi palstaa. </a:t>
            </a:r>
            <a:br>
              <a:rPr lang="fi-FI"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dirty="0"/>
              <a:t>Esityksen teksti tulee aina tiivistää mahdollisimman lyhyeksi ja selkeäksi.</a:t>
            </a:r>
            <a:br>
              <a:rPr lang="fi-FI" dirty="0"/>
            </a:br>
            <a:r>
              <a:rPr lang="fi-FI" dirty="0"/>
              <a:t>Esityksen tarkoitus on toimia esiintyjän ja kuulijan tukena.</a:t>
            </a:r>
            <a:br>
              <a:rPr lang="fi-FI" dirty="0"/>
            </a:br>
            <a:r>
              <a:rPr lang="fi-FI" dirty="0"/>
              <a:t>Muistathan, että kun tekstin koko pienenee, myös viesti pienenee. Esityksen tulee olla myös kaukaa luettavissa</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a:p>
            <a:pPr lvl="0"/>
            <a:endParaRPr lang="fi-FI" dirty="0"/>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dirty="0"/>
              <a:t>Esityksen teksti tulee aina tiivistää mahdollisimman lyhyeksi ja selkeäksi.</a:t>
            </a:r>
            <a:br>
              <a:rPr lang="fi-FI" dirty="0"/>
            </a:br>
            <a:r>
              <a:rPr lang="fi-FI" dirty="0"/>
              <a:t>Esityksen tarkoitus on toimia esiintyjän ja kuulijan tukena.</a:t>
            </a:r>
            <a:br>
              <a:rPr lang="fi-FI" dirty="0"/>
            </a:br>
            <a:r>
              <a:rPr lang="fi-FI" dirty="0"/>
              <a:t>Muistathan, että kun tekstin koko pienenee, myös viesti pienenee. Esityksen tulee olla myös kaukaa luettavissa</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842973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tsikko ja kaavio" preserve="1" userDrawn="1">
  <p:cSld name="title_content_graph">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dirty="0"/>
              <a:t>Graafisivu</a:t>
            </a:r>
            <a:br>
              <a:rPr lang="fi-FI" noProof="0"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dirty="0" err="1"/>
              <a:t>Värejä</a:t>
            </a:r>
            <a:r>
              <a:rPr lang="en-GB" dirty="0"/>
              <a:t> </a:t>
            </a:r>
            <a:r>
              <a:rPr lang="en-GB" dirty="0" err="1"/>
              <a:t>käytetään</a:t>
            </a:r>
            <a:r>
              <a:rPr lang="en-GB" dirty="0"/>
              <a:t> </a:t>
            </a:r>
            <a:r>
              <a:rPr lang="en-GB" dirty="0" err="1"/>
              <a:t>malliesimerkin</a:t>
            </a:r>
            <a:r>
              <a:rPr lang="en-GB" dirty="0"/>
              <a:t> </a:t>
            </a:r>
            <a:r>
              <a:rPr lang="en-GB" dirty="0" err="1"/>
              <a:t>järjestyksessä</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3504662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15.6.2021  |  </a:t>
            </a:r>
            <a:endParaRPr lang="fi-FI" dirty="0"/>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 </a:t>
            </a:r>
            <a:endParaRPr lang="fi-FI" dirty="0"/>
          </a:p>
        </p:txBody>
      </p:sp>
    </p:spTree>
    <p:extLst>
      <p:ext uri="{BB962C8B-B14F-4D97-AF65-F5344CB8AC3E}">
        <p14:creationId xmlns:p14="http://schemas.microsoft.com/office/powerpoint/2010/main" val="3467862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9" r:id="rId7"/>
    <p:sldLayoutId id="2147483667" r:id="rId8"/>
    <p:sldLayoutId id="2147483690" r:id="rId9"/>
    <p:sldLayoutId id="2147483691"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B6E1D2-E8DB-4AD9-A71E-2807E0ACBCCE}"/>
              </a:ext>
            </a:extLst>
          </p:cNvPr>
          <p:cNvSpPr>
            <a:spLocks noGrp="1"/>
          </p:cNvSpPr>
          <p:nvPr>
            <p:ph type="ctrTitle"/>
          </p:nvPr>
        </p:nvSpPr>
        <p:spPr/>
        <p:txBody>
          <a:bodyPr>
            <a:normAutofit fontScale="90000"/>
          </a:bodyPr>
          <a:lstStyle/>
          <a:p>
            <a:r>
              <a:rPr lang="fi-FI" dirty="0"/>
              <a:t>Kaakkois-Suomen ELY-keskuksen alemman tieverkon merkittävyysluokitus ja soratieselvitys</a:t>
            </a:r>
          </a:p>
        </p:txBody>
      </p:sp>
      <p:sp>
        <p:nvSpPr>
          <p:cNvPr id="3" name="Alaotsikko 2">
            <a:extLst>
              <a:ext uri="{FF2B5EF4-FFF2-40B4-BE49-F238E27FC236}">
                <a16:creationId xmlns:a16="http://schemas.microsoft.com/office/drawing/2014/main" id="{45712538-4B62-4513-B783-DB67ED497125}"/>
              </a:ext>
            </a:extLst>
          </p:cNvPr>
          <p:cNvSpPr>
            <a:spLocks noGrp="1"/>
          </p:cNvSpPr>
          <p:nvPr>
            <p:ph type="subTitle" idx="1"/>
          </p:nvPr>
        </p:nvSpPr>
        <p:spPr/>
        <p:txBody>
          <a:bodyPr/>
          <a:lstStyle/>
          <a:p>
            <a:r>
              <a:rPr lang="fi-FI" dirty="0"/>
              <a:t>Raportti</a:t>
            </a:r>
          </a:p>
        </p:txBody>
      </p:sp>
      <p:sp>
        <p:nvSpPr>
          <p:cNvPr id="4" name="Päivämäärän paikkamerkki 3">
            <a:extLst>
              <a:ext uri="{FF2B5EF4-FFF2-40B4-BE49-F238E27FC236}">
                <a16:creationId xmlns:a16="http://schemas.microsoft.com/office/drawing/2014/main" id="{B38AE62F-C4FB-4F9C-9C00-6EA7E9356979}"/>
              </a:ext>
            </a:extLst>
          </p:cNvPr>
          <p:cNvSpPr>
            <a:spLocks noGrp="1"/>
          </p:cNvSpPr>
          <p:nvPr>
            <p:ph type="dt" sz="half" idx="10"/>
          </p:nvPr>
        </p:nvSpPr>
        <p:spPr/>
        <p:txBody>
          <a:bodyPr/>
          <a:lstStyle/>
          <a:p>
            <a:pPr algn="r">
              <a:lnSpc>
                <a:spcPct val="110000"/>
              </a:lnSpc>
              <a:buClr>
                <a:schemeClr val="tx2"/>
              </a:buClr>
            </a:pPr>
            <a:r>
              <a:rPr lang="fi-FI" dirty="0"/>
              <a:t>31.12.2021</a:t>
            </a:r>
            <a:endParaRPr lang="fi-FI" sz="1600" dirty="0">
              <a:solidFill>
                <a:schemeClr val="tx2"/>
              </a:solidFill>
            </a:endParaRPr>
          </a:p>
        </p:txBody>
      </p:sp>
      <p:sp>
        <p:nvSpPr>
          <p:cNvPr id="5" name="Alatunnisteen paikkamerkki 4">
            <a:extLst>
              <a:ext uri="{FF2B5EF4-FFF2-40B4-BE49-F238E27FC236}">
                <a16:creationId xmlns:a16="http://schemas.microsoft.com/office/drawing/2014/main" id="{91B940C5-6B3E-427D-8C0A-AF62F0573A60}"/>
              </a:ext>
            </a:extLst>
          </p:cNvPr>
          <p:cNvSpPr>
            <a:spLocks noGrp="1"/>
          </p:cNvSpPr>
          <p:nvPr>
            <p:ph type="ftr" sz="quarter" idx="11"/>
          </p:nvPr>
        </p:nvSpPr>
        <p:spPr/>
        <p:txBody>
          <a:bodyPr/>
          <a:lstStyle/>
          <a:p>
            <a:r>
              <a:rPr lang="fi-FI"/>
              <a:t> </a:t>
            </a:r>
            <a:endParaRPr lang="fi-FI" sz="1600" kern="1200" dirty="0">
              <a:solidFill>
                <a:schemeClr val="tx2"/>
              </a:solidFill>
              <a:latin typeface="+mn-lt"/>
              <a:ea typeface="+mn-ea"/>
              <a:cs typeface="+mn-cs"/>
            </a:endParaRPr>
          </a:p>
        </p:txBody>
      </p:sp>
    </p:spTree>
    <p:extLst>
      <p:ext uri="{BB962C8B-B14F-4D97-AF65-F5344CB8AC3E}">
        <p14:creationId xmlns:p14="http://schemas.microsoft.com/office/powerpoint/2010/main" val="3290030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Työn rajaus ja lähtötiedot</a:t>
            </a:r>
            <a:br>
              <a:rPr lang="fi-FI" altLang="fi-FI" dirty="0"/>
            </a:br>
            <a:r>
              <a:rPr lang="fi-FI" altLang="fi-FI" sz="2600" dirty="0"/>
              <a:t>Merkittävyysluokituksessa käytetyt lähtötiedot (1/2)</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lvl="0">
              <a:spcBef>
                <a:spcPts val="0"/>
              </a:spcBef>
              <a:spcAft>
                <a:spcPts val="600"/>
              </a:spcAft>
            </a:pPr>
            <a:r>
              <a:rPr lang="fi-FI" sz="1400" dirty="0"/>
              <a:t>Merkittävyystekijöiden vaikutusten määritystä varten hankittiin paikkatietoaineistoja, joilla analysoitiin eri tekijöiden merkittävyyttä. Aineistot ovat pääosin ELY-keskuksen eri vastuualueiden sekä Väyläviraston tuottamia. Lähtötiedot pääluokittain:</a:t>
            </a:r>
          </a:p>
          <a:p>
            <a:pPr>
              <a:spcBef>
                <a:spcPts val="0"/>
              </a:spcBef>
              <a:spcAft>
                <a:spcPts val="300"/>
              </a:spcAft>
            </a:pPr>
            <a:r>
              <a:rPr lang="fi-FI" sz="1400" u="sng" dirty="0"/>
              <a:t>Säännöllinen henkilöliikenne</a:t>
            </a:r>
          </a:p>
          <a:p>
            <a:pPr lvl="2">
              <a:spcBef>
                <a:spcPts val="0"/>
              </a:spcBef>
              <a:spcAft>
                <a:spcPts val="600"/>
              </a:spcAft>
              <a:buFont typeface="Arial" panose="020B0604020202020204" pitchFamily="34" charset="0"/>
              <a:buChar char="•"/>
            </a:pPr>
            <a:r>
              <a:rPr lang="fi-FI" sz="1200" dirty="0"/>
              <a:t>Liikennemäärä (Tierekisteri 2021)</a:t>
            </a:r>
          </a:p>
          <a:p>
            <a:pPr lvl="2">
              <a:spcBef>
                <a:spcPts val="0"/>
              </a:spcBef>
              <a:spcAft>
                <a:spcPts val="600"/>
              </a:spcAft>
              <a:buFont typeface="Arial" panose="020B0604020202020204" pitchFamily="34" charset="0"/>
              <a:buChar char="•"/>
            </a:pPr>
            <a:r>
              <a:rPr lang="fi-FI" sz="1200" dirty="0"/>
              <a:t>Linja-autoliikenteen vuoromäärä (</a:t>
            </a:r>
            <a:r>
              <a:rPr lang="fi-FI" sz="1200" dirty="0" err="1"/>
              <a:t>Vallu</a:t>
            </a:r>
            <a:r>
              <a:rPr lang="fi-FI" sz="1200" dirty="0"/>
              <a:t> (8/2021) + markkinaehtoisen liikenteen kysely Vuorela Oy:lle ja Vento Ky:lle 5/2021)</a:t>
            </a:r>
          </a:p>
          <a:p>
            <a:pPr lvl="2">
              <a:spcBef>
                <a:spcPts val="0"/>
              </a:spcBef>
              <a:spcAft>
                <a:spcPts val="600"/>
              </a:spcAft>
              <a:buFont typeface="Arial" panose="020B0604020202020204" pitchFamily="34" charset="0"/>
              <a:buChar char="•"/>
            </a:pPr>
            <a:r>
              <a:rPr lang="fi-FI" sz="1200" dirty="0"/>
              <a:t>Työmatkaliikenteen reitit (YKR, työpaikat ja työmatkat 2018)</a:t>
            </a:r>
          </a:p>
          <a:p>
            <a:pPr lvl="2">
              <a:spcBef>
                <a:spcPts val="0"/>
              </a:spcBef>
              <a:spcAft>
                <a:spcPts val="600"/>
              </a:spcAft>
              <a:buFont typeface="Arial" panose="020B0604020202020204" pitchFamily="34" charset="0"/>
              <a:buChar char="•"/>
            </a:pPr>
            <a:r>
              <a:rPr lang="fi-FI" sz="1200" dirty="0"/>
              <a:t>Koulukuljetusreitit (kysely kunnille 2021)</a:t>
            </a:r>
          </a:p>
          <a:p>
            <a:pPr>
              <a:spcBef>
                <a:spcPts val="0"/>
              </a:spcBef>
              <a:spcAft>
                <a:spcPts val="300"/>
              </a:spcAft>
            </a:pPr>
            <a:r>
              <a:rPr lang="fi-FI" sz="1400" u="sng" dirty="0"/>
              <a:t>Säännöllinen tavaraliikenne</a:t>
            </a:r>
          </a:p>
          <a:p>
            <a:pPr lvl="2">
              <a:spcBef>
                <a:spcPts val="0"/>
              </a:spcBef>
              <a:spcAft>
                <a:spcPts val="600"/>
              </a:spcAft>
              <a:buFont typeface="Arial" panose="020B0604020202020204" pitchFamily="34" charset="0"/>
              <a:buChar char="•"/>
              <a:tabLst>
                <a:tab pos="914400" algn="l"/>
                <a:tab pos="1454785" algn="l"/>
              </a:tabLst>
            </a:pPr>
            <a:r>
              <a:rPr lang="fi-FI" sz="1200" dirty="0"/>
              <a:t>Maito (Valion maitoreitit 2021)</a:t>
            </a:r>
          </a:p>
          <a:p>
            <a:pPr lvl="2">
              <a:spcBef>
                <a:spcPts val="0"/>
              </a:spcBef>
              <a:spcAft>
                <a:spcPts val="600"/>
              </a:spcAft>
              <a:buFont typeface="Arial" panose="020B0604020202020204" pitchFamily="34" charset="0"/>
              <a:buChar char="•"/>
              <a:tabLst>
                <a:tab pos="914400" algn="l"/>
                <a:tab pos="1454785" algn="l"/>
              </a:tabLst>
            </a:pPr>
            <a:r>
              <a:rPr lang="fi-FI" sz="1200" dirty="0"/>
              <a:t>Kaatopaikat ja jäteasemat (KASELY, Y, 2021)</a:t>
            </a:r>
          </a:p>
          <a:p>
            <a:pPr lvl="2">
              <a:spcBef>
                <a:spcPts val="0"/>
              </a:spcBef>
              <a:spcAft>
                <a:spcPts val="600"/>
              </a:spcAft>
              <a:buFont typeface="Arial" panose="020B0604020202020204" pitchFamily="34" charset="0"/>
              <a:buChar char="•"/>
              <a:tabLst>
                <a:tab pos="914400" algn="l"/>
                <a:tab pos="1454785" algn="l"/>
              </a:tabLst>
            </a:pPr>
            <a:r>
              <a:rPr lang="fi-FI" sz="1200" dirty="0"/>
              <a:t>Maa-aines, maa-ainesten ottopaikat (Suomen ympäristökeskus 6/2021)</a:t>
            </a:r>
          </a:p>
          <a:p>
            <a:pPr lvl="2">
              <a:spcBef>
                <a:spcPts val="0"/>
              </a:spcBef>
              <a:spcAft>
                <a:spcPts val="600"/>
              </a:spcAft>
              <a:buFont typeface="Arial" panose="020B0604020202020204" pitchFamily="34" charset="0"/>
              <a:buChar char="•"/>
              <a:tabLst>
                <a:tab pos="914400" algn="l"/>
                <a:tab pos="1454785" algn="l"/>
              </a:tabLst>
            </a:pPr>
            <a:r>
              <a:rPr lang="fi-FI" sz="1200" dirty="0"/>
              <a:t>Turve (Suomen ympäristökeskuksen </a:t>
            </a:r>
            <a:r>
              <a:rPr lang="fi-FI" sz="1200" dirty="0" err="1"/>
              <a:t>Corine</a:t>
            </a:r>
            <a:r>
              <a:rPr lang="fi-FI" sz="1200" dirty="0"/>
              <a:t> </a:t>
            </a:r>
            <a:r>
              <a:rPr lang="fi-FI" sz="1200" dirty="0" err="1"/>
              <a:t>Land</a:t>
            </a:r>
            <a:r>
              <a:rPr lang="fi-FI" sz="1200" dirty="0"/>
              <a:t> Cover, luokka 39, 2018)</a:t>
            </a:r>
          </a:p>
          <a:p>
            <a:pPr lvl="2">
              <a:spcBef>
                <a:spcPts val="0"/>
              </a:spcBef>
              <a:spcAft>
                <a:spcPts val="600"/>
              </a:spcAft>
              <a:buFont typeface="Arial" panose="020B0604020202020204" pitchFamily="34" charset="0"/>
              <a:buChar char="•"/>
              <a:tabLst>
                <a:tab pos="914400" algn="l"/>
                <a:tab pos="1454785" algn="l"/>
              </a:tabLst>
            </a:pPr>
            <a:r>
              <a:rPr lang="fi-FI" sz="1200" dirty="0"/>
              <a:t>Viljankuivaamot ja viljan säilytysrakennukset sekä kasvihuoneet (Rakennus- ja huoneistorekisteri, luokat 891 ja 892, 2020)</a:t>
            </a:r>
          </a:p>
          <a:p>
            <a:pPr lvl="2">
              <a:spcBef>
                <a:spcPts val="0"/>
              </a:spcBef>
              <a:spcAft>
                <a:spcPts val="600"/>
              </a:spcAft>
              <a:buFont typeface="Arial" panose="020B0604020202020204" pitchFamily="34" charset="0"/>
              <a:buChar char="•"/>
              <a:tabLst>
                <a:tab pos="914400" algn="l"/>
                <a:tab pos="1454785" algn="l"/>
              </a:tabLst>
            </a:pPr>
            <a:r>
              <a:rPr lang="fi-FI" sz="1200" dirty="0"/>
              <a:t>Eläintilat (Ruokavirasto ja maaseutuelinkeinohallinnon tietojärjestelmä 8/2021)</a:t>
            </a:r>
          </a:p>
          <a:p>
            <a:pPr lvl="2">
              <a:spcBef>
                <a:spcPts val="0"/>
              </a:spcBef>
              <a:spcAft>
                <a:spcPts val="600"/>
              </a:spcAft>
              <a:buFont typeface="Arial" panose="020B0604020202020204" pitchFamily="34" charset="0"/>
              <a:buChar char="•"/>
              <a:tabLst>
                <a:tab pos="914400" algn="l"/>
                <a:tab pos="1454785" algn="l"/>
              </a:tabLst>
            </a:pPr>
            <a:r>
              <a:rPr lang="fi-FI" sz="1200" dirty="0"/>
              <a:t>Liha-, kala-, maito- ja muna-alan laitokset sekä varastolaitokset (Ruokavirasto 5/2021)</a:t>
            </a:r>
          </a:p>
          <a:p>
            <a:pPr lvl="2">
              <a:spcBef>
                <a:spcPts val="0"/>
              </a:spcBef>
              <a:spcAft>
                <a:spcPts val="600"/>
              </a:spcAft>
              <a:buFont typeface="Arial" panose="020B0604020202020204" pitchFamily="34" charset="0"/>
              <a:buChar char="•"/>
              <a:tabLst>
                <a:tab pos="914400" algn="l"/>
                <a:tab pos="1454785" algn="l"/>
              </a:tabLst>
            </a:pPr>
            <a:r>
              <a:rPr lang="fi-FI" sz="1200" dirty="0"/>
              <a:t>Tuotanto- ja teollisuuslaitokset (Tilastokeskus 2018)</a:t>
            </a:r>
          </a:p>
          <a:p>
            <a:pPr lvl="2">
              <a:spcBef>
                <a:spcPts val="0"/>
              </a:spcBef>
              <a:spcAft>
                <a:spcPts val="600"/>
              </a:spcAft>
              <a:buFont typeface="Arial" panose="020B0604020202020204" pitchFamily="34" charset="0"/>
              <a:buChar char="•"/>
              <a:tabLst>
                <a:tab pos="914400" algn="l"/>
                <a:tab pos="1454785" algn="l"/>
              </a:tabLst>
            </a:pPr>
            <a:r>
              <a:rPr lang="fi-FI" sz="1200" dirty="0"/>
              <a:t>Kaupan toimipaikat, päivittäistavarakaupat: supermarketit, valintamyymälät, itsepalvelutavaratalot ja tavaratalot (YKR 2018)</a:t>
            </a:r>
          </a:p>
          <a:p>
            <a:pPr lvl="2">
              <a:spcBef>
                <a:spcPts val="0"/>
              </a:spcBef>
              <a:spcAft>
                <a:spcPts val="600"/>
              </a:spcAft>
              <a:buFont typeface="Arial" panose="020B0604020202020204" pitchFamily="34" charset="0"/>
              <a:buChar char="•"/>
              <a:tabLst>
                <a:tab pos="914400" algn="l"/>
                <a:tab pos="1454785" algn="l"/>
              </a:tabLst>
            </a:pPr>
            <a:r>
              <a:rPr lang="fi-FI" sz="1200" dirty="0"/>
              <a:t>Puukuljetukset (Väylävirasto 2020)</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10</a:t>
            </a:fld>
            <a:endParaRPr lang="fi-FI" dirty="0"/>
          </a:p>
        </p:txBody>
      </p:sp>
    </p:spTree>
    <p:extLst>
      <p:ext uri="{BB962C8B-B14F-4D97-AF65-F5344CB8AC3E}">
        <p14:creationId xmlns:p14="http://schemas.microsoft.com/office/powerpoint/2010/main" val="371172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Työn rajaus ja lähtötiedot</a:t>
            </a:r>
            <a:br>
              <a:rPr lang="fi-FI" altLang="fi-FI" dirty="0"/>
            </a:br>
            <a:r>
              <a:rPr lang="fi-FI" altLang="fi-FI" sz="2600" dirty="0"/>
              <a:t>Merkittävyysluokituksessa käytetyt lähtötiedot (2/2)</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lvl="0">
              <a:spcBef>
                <a:spcPts val="0"/>
              </a:spcBef>
              <a:spcAft>
                <a:spcPts val="600"/>
              </a:spcAft>
            </a:pPr>
            <a:r>
              <a:rPr lang="fi-FI" sz="1500" u="sng" dirty="0"/>
              <a:t>Muut tekijät</a:t>
            </a:r>
          </a:p>
          <a:p>
            <a:pPr lvl="2">
              <a:spcBef>
                <a:spcPts val="0"/>
              </a:spcBef>
              <a:spcAft>
                <a:spcPts val="600"/>
              </a:spcAft>
              <a:buFont typeface="Arial" panose="020B0604020202020204" pitchFamily="34" charset="0"/>
              <a:buChar char="•"/>
            </a:pPr>
            <a:r>
              <a:rPr lang="fi-FI" sz="1200" dirty="0"/>
              <a:t>Peruskoulu (Tilastokeskuksen oppilaitosrekisteri 2020)</a:t>
            </a:r>
          </a:p>
          <a:p>
            <a:pPr lvl="2">
              <a:spcBef>
                <a:spcPts val="0"/>
              </a:spcBef>
              <a:spcAft>
                <a:spcPts val="600"/>
              </a:spcAft>
              <a:buFont typeface="Arial" panose="020B0604020202020204" pitchFamily="34" charset="0"/>
              <a:buChar char="•"/>
            </a:pPr>
            <a:r>
              <a:rPr lang="fi-FI" sz="1200" dirty="0"/>
              <a:t>Erikoiskuljetusreitti (Tierekisteri 2021)</a:t>
            </a:r>
          </a:p>
          <a:p>
            <a:pPr lvl="2">
              <a:spcBef>
                <a:spcPts val="0"/>
              </a:spcBef>
              <a:spcAft>
                <a:spcPts val="600"/>
              </a:spcAft>
              <a:buFont typeface="Arial" panose="020B0604020202020204" pitchFamily="34" charset="0"/>
              <a:buChar char="•"/>
            </a:pPr>
            <a:r>
              <a:rPr lang="fi-FI" sz="1200" dirty="0"/>
              <a:t>Varareitti (Tierekisteri 2021)</a:t>
            </a:r>
          </a:p>
          <a:p>
            <a:pPr lvl="2">
              <a:spcBef>
                <a:spcPts val="0"/>
              </a:spcBef>
              <a:spcAft>
                <a:spcPts val="600"/>
              </a:spcAft>
              <a:buFont typeface="Arial" panose="020B0604020202020204" pitchFamily="34" charset="0"/>
              <a:buChar char="•"/>
            </a:pPr>
            <a:r>
              <a:rPr lang="fi-FI" sz="1200" dirty="0"/>
              <a:t>Taajama (Tierekisteri, ”NOPTAAJA” rajoitus taajamamerkin vaikutusalueella, 2021)</a:t>
            </a:r>
          </a:p>
          <a:p>
            <a:pPr lvl="2">
              <a:spcBef>
                <a:spcPts val="0"/>
              </a:spcBef>
              <a:spcAft>
                <a:spcPts val="600"/>
              </a:spcAft>
              <a:buFont typeface="Arial" panose="020B0604020202020204" pitchFamily="34" charset="0"/>
              <a:buChar char="•"/>
            </a:pPr>
            <a:r>
              <a:rPr lang="fi-FI" sz="1200" dirty="0"/>
              <a:t>Väestö, asukastiheys (Tierekisteri 2021)</a:t>
            </a:r>
          </a:p>
          <a:p>
            <a:pPr lvl="2">
              <a:spcBef>
                <a:spcPts val="0"/>
              </a:spcBef>
              <a:spcAft>
                <a:spcPts val="600"/>
              </a:spcAft>
              <a:buFont typeface="Arial" panose="020B0604020202020204" pitchFamily="34" charset="0"/>
              <a:buChar char="•"/>
            </a:pPr>
            <a:r>
              <a:rPr lang="fi-FI" sz="1200" dirty="0"/>
              <a:t>Kesän liikennemäärä, KKVL (Tierekisteri 2021)</a:t>
            </a:r>
          </a:p>
          <a:p>
            <a:pPr lvl="2">
              <a:spcBef>
                <a:spcPts val="0"/>
              </a:spcBef>
              <a:spcAft>
                <a:spcPts val="600"/>
              </a:spcAft>
              <a:buFont typeface="Arial" panose="020B0604020202020204" pitchFamily="34" charset="0"/>
              <a:buChar char="•"/>
            </a:pPr>
            <a:r>
              <a:rPr lang="fi-FI" sz="1200" dirty="0"/>
              <a:t>Matkailureitti (Tierekisteri 2021)</a:t>
            </a:r>
          </a:p>
          <a:p>
            <a:pPr lvl="2">
              <a:spcBef>
                <a:spcPts val="0"/>
              </a:spcBef>
              <a:spcAft>
                <a:spcPts val="600"/>
              </a:spcAft>
              <a:buFont typeface="Arial" panose="020B0604020202020204" pitchFamily="34" charset="0"/>
              <a:buChar char="•"/>
            </a:pPr>
            <a:r>
              <a:rPr lang="fi-FI" sz="1200" dirty="0"/>
              <a:t>Matkailukohde (Maakuntaliittojen maakuntakaava-aineisto + Repovesi ja Valkmusa lisätty käsin)</a:t>
            </a:r>
          </a:p>
          <a:p>
            <a:pPr lvl="2">
              <a:spcBef>
                <a:spcPts val="0"/>
              </a:spcBef>
              <a:spcAft>
                <a:spcPts val="600"/>
              </a:spcAft>
              <a:buFont typeface="Arial" panose="020B0604020202020204" pitchFamily="34" charset="0"/>
              <a:buChar char="•"/>
            </a:pPr>
            <a:r>
              <a:rPr lang="fi-FI" sz="1200" dirty="0"/>
              <a:t>Tien verkollinen asema (Tierekisteri &amp; Digiroad 2021)</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11</a:t>
            </a:fld>
            <a:endParaRPr lang="fi-FI" dirty="0"/>
          </a:p>
        </p:txBody>
      </p:sp>
    </p:spTree>
    <p:extLst>
      <p:ext uri="{BB962C8B-B14F-4D97-AF65-F5344CB8AC3E}">
        <p14:creationId xmlns:p14="http://schemas.microsoft.com/office/powerpoint/2010/main" val="3373950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Työssä käytetyt painotukset</a:t>
            </a:r>
            <a:endParaRPr lang="fi-FI"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lnSpc>
                <a:spcPct val="90000"/>
              </a:lnSpc>
              <a:buClr>
                <a:srgbClr val="008091"/>
              </a:buClr>
            </a:pPr>
            <a:r>
              <a:rPr lang="fi-FI" sz="1600" dirty="0"/>
              <a:t>Vuoden 2021 päivitystyö perustuu aiempaan Kaakkois-Suomen ELY-keskuksen merkittävyysluokitustyön yhteydessä käytyihin keskusteluihin ja sovittuihin painotuksiin.</a:t>
            </a:r>
          </a:p>
          <a:p>
            <a:pPr>
              <a:lnSpc>
                <a:spcPct val="90000"/>
              </a:lnSpc>
              <a:buClr>
                <a:srgbClr val="008091"/>
              </a:buClr>
            </a:pPr>
            <a:r>
              <a:rPr lang="fi-FI" sz="1600" dirty="0"/>
              <a:t>Pisteytyksessä korostuvat edelleen liikenteelliset tekijät sekä elinkeinoelämä.</a:t>
            </a:r>
          </a:p>
          <a:p>
            <a:pPr>
              <a:lnSpc>
                <a:spcPct val="90000"/>
              </a:lnSpc>
              <a:buClr>
                <a:srgbClr val="008091"/>
              </a:buClr>
            </a:pPr>
            <a:r>
              <a:rPr lang="fi-FI" sz="1600" dirty="0"/>
              <a:t>Elinkeinoelämän osalta painotuksen kohdentaminen säännöllisiä kuljetuksia synnyttäville tekijöille (maitokuljetukset, eläintilat ja puukuljetukset).</a:t>
            </a:r>
          </a:p>
          <a:p>
            <a:pPr>
              <a:lnSpc>
                <a:spcPct val="90000"/>
              </a:lnSpc>
              <a:buClr>
                <a:srgbClr val="008091"/>
              </a:buClr>
            </a:pPr>
            <a:r>
              <a:rPr lang="fi-FI" sz="1600" dirty="0"/>
              <a:t>Tietokanta sisältää erillisen herkkyystarkasteluosion, jonka avulla muun muassa yksittäisten merkittävyystekijöiden pisteytystä ja pääluokkien painotusta voi muuttaa. Tietokanta muuttaa automaattisesti jokaisen tieosan sijoituksen ja muutoksen vaikutuksen näkee saman tien.</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12</a:t>
            </a:fld>
            <a:endParaRPr lang="fi-FI" dirty="0"/>
          </a:p>
        </p:txBody>
      </p:sp>
    </p:spTree>
    <p:extLst>
      <p:ext uri="{BB962C8B-B14F-4D97-AF65-F5344CB8AC3E}">
        <p14:creationId xmlns:p14="http://schemas.microsoft.com/office/powerpoint/2010/main" val="2088070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Työssä käytetyt menetelmät</a:t>
            </a:r>
            <a:br>
              <a:rPr lang="fi-FI" altLang="fi-FI" dirty="0"/>
            </a:br>
            <a:r>
              <a:rPr lang="fi-FI" altLang="fi-FI" sz="2600" dirty="0"/>
              <a:t>Yleistä (1/2)</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spcBef>
                <a:spcPts val="0"/>
              </a:spcBef>
              <a:spcAft>
                <a:spcPts val="600"/>
              </a:spcAft>
            </a:pPr>
            <a:r>
              <a:rPr lang="fi-FI" sz="1600" dirty="0"/>
              <a:t>Eri tekijöiden merkittävyyttä on analysoitu ja arvioitu pääosin eri paikkatietotarkastelujen avulla. Paikkatietotarkastelut on tehty lähinnä Network </a:t>
            </a:r>
            <a:r>
              <a:rPr lang="fi-FI" sz="1600" dirty="0" err="1"/>
              <a:t>Analyst</a:t>
            </a:r>
            <a:r>
              <a:rPr lang="fi-FI" sz="1600" dirty="0"/>
              <a:t> -työkalua hyödyntäen. Työkalun avulla eri merkittävyystekijät on reititetty nopeinta reittiä pitkin päätieverkolle tieverkon hierarkia huomioiden.</a:t>
            </a:r>
          </a:p>
          <a:p>
            <a:pPr>
              <a:spcBef>
                <a:spcPts val="0"/>
              </a:spcBef>
              <a:spcAft>
                <a:spcPts val="600"/>
              </a:spcAft>
            </a:pPr>
            <a:r>
              <a:rPr lang="fi-FI" sz="1600" dirty="0"/>
              <a:t>Network </a:t>
            </a:r>
            <a:r>
              <a:rPr lang="fi-FI" sz="1600" dirty="0" err="1"/>
              <a:t>Analyst</a:t>
            </a:r>
            <a:r>
              <a:rPr lang="fi-FI" sz="1600" dirty="0"/>
              <a:t> -työkalua on käytetty seuraavien merkittävyystekijöiden analyyseissä:</a:t>
            </a:r>
          </a:p>
          <a:p>
            <a:pPr lvl="1">
              <a:lnSpc>
                <a:spcPts val="1600"/>
              </a:lnSpc>
              <a:spcBef>
                <a:spcPts val="0"/>
              </a:spcBef>
              <a:spcAft>
                <a:spcPts val="300"/>
              </a:spcAft>
            </a:pPr>
            <a:r>
              <a:rPr lang="fi-FI" sz="1400" dirty="0"/>
              <a:t>Linja-autoliikenteen vuoromäärät</a:t>
            </a:r>
          </a:p>
          <a:p>
            <a:pPr lvl="1">
              <a:lnSpc>
                <a:spcPts val="1600"/>
              </a:lnSpc>
              <a:spcBef>
                <a:spcPts val="0"/>
              </a:spcBef>
              <a:spcAft>
                <a:spcPts val="300"/>
              </a:spcAft>
            </a:pPr>
            <a:r>
              <a:rPr lang="fi-FI" sz="1400" dirty="0"/>
              <a:t>Työmatkareitit</a:t>
            </a:r>
          </a:p>
          <a:p>
            <a:pPr lvl="1">
              <a:lnSpc>
                <a:spcPts val="1600"/>
              </a:lnSpc>
              <a:spcBef>
                <a:spcPts val="0"/>
              </a:spcBef>
              <a:spcAft>
                <a:spcPts val="300"/>
              </a:spcAft>
            </a:pPr>
            <a:r>
              <a:rPr lang="fi-FI" sz="1400" dirty="0"/>
              <a:t>Kaatopaikat ja jäteasemat</a:t>
            </a:r>
          </a:p>
          <a:p>
            <a:pPr lvl="1">
              <a:lnSpc>
                <a:spcPts val="1600"/>
              </a:lnSpc>
              <a:spcBef>
                <a:spcPts val="0"/>
              </a:spcBef>
              <a:spcAft>
                <a:spcPts val="300"/>
              </a:spcAft>
            </a:pPr>
            <a:r>
              <a:rPr lang="fi-FI" sz="1400" dirty="0"/>
              <a:t>Maa-aines</a:t>
            </a:r>
          </a:p>
          <a:p>
            <a:pPr lvl="1">
              <a:lnSpc>
                <a:spcPts val="1600"/>
              </a:lnSpc>
              <a:spcBef>
                <a:spcPts val="0"/>
              </a:spcBef>
              <a:spcAft>
                <a:spcPts val="300"/>
              </a:spcAft>
            </a:pPr>
            <a:r>
              <a:rPr lang="fi-FI" sz="1400" dirty="0"/>
              <a:t>Turve</a:t>
            </a:r>
          </a:p>
          <a:p>
            <a:pPr lvl="1">
              <a:lnSpc>
                <a:spcPts val="1600"/>
              </a:lnSpc>
              <a:spcBef>
                <a:spcPts val="0"/>
              </a:spcBef>
              <a:spcAft>
                <a:spcPts val="300"/>
              </a:spcAft>
            </a:pPr>
            <a:r>
              <a:rPr lang="fi-FI" sz="1400" dirty="0"/>
              <a:t>Viljan kuivatus ja säilytys sekä kasvihuoneet</a:t>
            </a:r>
          </a:p>
          <a:p>
            <a:pPr lvl="1">
              <a:lnSpc>
                <a:spcPts val="1600"/>
              </a:lnSpc>
              <a:spcBef>
                <a:spcPts val="0"/>
              </a:spcBef>
              <a:spcAft>
                <a:spcPts val="300"/>
              </a:spcAft>
            </a:pPr>
            <a:r>
              <a:rPr lang="fi-FI" sz="1400" dirty="0"/>
              <a:t>Eläintilat</a:t>
            </a:r>
          </a:p>
          <a:p>
            <a:pPr lvl="1">
              <a:lnSpc>
                <a:spcPts val="1600"/>
              </a:lnSpc>
              <a:spcBef>
                <a:spcPts val="0"/>
              </a:spcBef>
              <a:spcAft>
                <a:spcPts val="300"/>
              </a:spcAft>
            </a:pPr>
            <a:r>
              <a:rPr lang="fi-FI" sz="1400" dirty="0"/>
              <a:t>Liha-, kala-, maito- ja muna-alan laitokset sekä varastolaitokset</a:t>
            </a:r>
          </a:p>
          <a:p>
            <a:pPr lvl="1">
              <a:lnSpc>
                <a:spcPts val="1600"/>
              </a:lnSpc>
              <a:spcBef>
                <a:spcPts val="0"/>
              </a:spcBef>
              <a:spcAft>
                <a:spcPts val="300"/>
              </a:spcAft>
            </a:pPr>
            <a:r>
              <a:rPr lang="fi-FI" sz="1400" dirty="0"/>
              <a:t>Tuotanto- ja teollisuuslaitokset</a:t>
            </a:r>
          </a:p>
          <a:p>
            <a:pPr lvl="1">
              <a:lnSpc>
                <a:spcPts val="1600"/>
              </a:lnSpc>
              <a:spcBef>
                <a:spcPts val="0"/>
              </a:spcBef>
              <a:spcAft>
                <a:spcPts val="300"/>
              </a:spcAft>
            </a:pPr>
            <a:r>
              <a:rPr lang="fi-FI" sz="1400" dirty="0"/>
              <a:t>Päivittäistavarakaupat</a:t>
            </a:r>
          </a:p>
          <a:p>
            <a:pPr lvl="1">
              <a:lnSpc>
                <a:spcPts val="1600"/>
              </a:lnSpc>
              <a:spcBef>
                <a:spcPts val="0"/>
              </a:spcBef>
              <a:spcAft>
                <a:spcPts val="300"/>
              </a:spcAft>
            </a:pPr>
            <a:r>
              <a:rPr lang="fi-FI" sz="1400" dirty="0"/>
              <a:t>Matkailukohteet</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13</a:t>
            </a:fld>
            <a:endParaRPr lang="fi-FI" dirty="0"/>
          </a:p>
        </p:txBody>
      </p:sp>
    </p:spTree>
    <p:extLst>
      <p:ext uri="{BB962C8B-B14F-4D97-AF65-F5344CB8AC3E}">
        <p14:creationId xmlns:p14="http://schemas.microsoft.com/office/powerpoint/2010/main" val="1294487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Työssä käytetyt menetelmät</a:t>
            </a:r>
            <a:br>
              <a:rPr lang="fi-FI" altLang="fi-FI" dirty="0"/>
            </a:br>
            <a:r>
              <a:rPr lang="fi-FI" altLang="fi-FI" sz="2600" dirty="0"/>
              <a:t>Yleistä (2/2)</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spcBef>
                <a:spcPts val="0"/>
              </a:spcBef>
              <a:spcAft>
                <a:spcPts val="600"/>
              </a:spcAft>
            </a:pPr>
            <a:r>
              <a:rPr lang="fi-FI" sz="1600" dirty="0"/>
              <a:t>Network </a:t>
            </a:r>
            <a:r>
              <a:rPr lang="fi-FI" sz="1600" dirty="0" err="1"/>
              <a:t>Analyst</a:t>
            </a:r>
            <a:r>
              <a:rPr lang="fi-FI" sz="1600" dirty="0"/>
              <a:t> -työkalun lisäksi eri paikkatietotarkasteluja on käytetty seuraavien tietojen analysoinnissa:</a:t>
            </a:r>
          </a:p>
          <a:p>
            <a:pPr lvl="1">
              <a:lnSpc>
                <a:spcPts val="1600"/>
              </a:lnSpc>
              <a:spcBef>
                <a:spcPts val="0"/>
              </a:spcBef>
              <a:spcAft>
                <a:spcPts val="300"/>
              </a:spcAft>
            </a:pPr>
            <a:r>
              <a:rPr lang="fi-FI" sz="1400" dirty="0"/>
              <a:t>Liikennemäärät (KVL, KVLRAS, KKVL ja KVLYHD)</a:t>
            </a:r>
          </a:p>
          <a:p>
            <a:pPr lvl="1">
              <a:lnSpc>
                <a:spcPts val="1600"/>
              </a:lnSpc>
              <a:spcBef>
                <a:spcPts val="0"/>
              </a:spcBef>
              <a:spcAft>
                <a:spcPts val="300"/>
              </a:spcAft>
            </a:pPr>
            <a:r>
              <a:rPr lang="fi-FI" sz="1400" dirty="0"/>
              <a:t>Maitoreitit</a:t>
            </a:r>
          </a:p>
          <a:p>
            <a:pPr lvl="1">
              <a:lnSpc>
                <a:spcPts val="1600"/>
              </a:lnSpc>
              <a:spcBef>
                <a:spcPts val="0"/>
              </a:spcBef>
              <a:spcAft>
                <a:spcPts val="300"/>
              </a:spcAft>
            </a:pPr>
            <a:r>
              <a:rPr lang="fi-FI" sz="1400" dirty="0"/>
              <a:t>Puukuljetukset</a:t>
            </a:r>
          </a:p>
          <a:p>
            <a:pPr lvl="1">
              <a:lnSpc>
                <a:spcPts val="1600"/>
              </a:lnSpc>
              <a:spcBef>
                <a:spcPts val="0"/>
              </a:spcBef>
              <a:spcAft>
                <a:spcPts val="300"/>
              </a:spcAft>
            </a:pPr>
            <a:r>
              <a:rPr lang="fi-FI" sz="1400" dirty="0"/>
              <a:t>Koulu</a:t>
            </a:r>
          </a:p>
          <a:p>
            <a:pPr lvl="1">
              <a:lnSpc>
                <a:spcPts val="1600"/>
              </a:lnSpc>
              <a:spcBef>
                <a:spcPts val="0"/>
              </a:spcBef>
              <a:spcAft>
                <a:spcPts val="300"/>
              </a:spcAft>
            </a:pPr>
            <a:r>
              <a:rPr lang="fi-FI" sz="1400" dirty="0"/>
              <a:t>Erikoiskuljetusreitit</a:t>
            </a:r>
          </a:p>
          <a:p>
            <a:pPr lvl="1">
              <a:lnSpc>
                <a:spcPts val="1600"/>
              </a:lnSpc>
              <a:spcBef>
                <a:spcPts val="0"/>
              </a:spcBef>
              <a:spcAft>
                <a:spcPts val="300"/>
              </a:spcAft>
            </a:pPr>
            <a:r>
              <a:rPr lang="fi-FI" sz="1400" dirty="0"/>
              <a:t>Varareitit</a:t>
            </a:r>
          </a:p>
          <a:p>
            <a:pPr lvl="1">
              <a:lnSpc>
                <a:spcPts val="1600"/>
              </a:lnSpc>
              <a:spcBef>
                <a:spcPts val="0"/>
              </a:spcBef>
              <a:spcAft>
                <a:spcPts val="300"/>
              </a:spcAft>
            </a:pPr>
            <a:r>
              <a:rPr lang="fi-FI" sz="1400" dirty="0"/>
              <a:t>Taajama</a:t>
            </a:r>
          </a:p>
          <a:p>
            <a:pPr lvl="1">
              <a:lnSpc>
                <a:spcPts val="1600"/>
              </a:lnSpc>
              <a:spcBef>
                <a:spcPts val="0"/>
              </a:spcBef>
              <a:spcAft>
                <a:spcPts val="300"/>
              </a:spcAft>
            </a:pPr>
            <a:r>
              <a:rPr lang="fi-FI" sz="1400" dirty="0"/>
              <a:t>Väestö (asukastiheys)</a:t>
            </a:r>
          </a:p>
          <a:p>
            <a:pPr lvl="1">
              <a:lnSpc>
                <a:spcPts val="1600"/>
              </a:lnSpc>
              <a:spcBef>
                <a:spcPts val="0"/>
              </a:spcBef>
              <a:spcAft>
                <a:spcPts val="300"/>
              </a:spcAft>
            </a:pPr>
            <a:r>
              <a:rPr lang="fi-FI" sz="1400" dirty="0"/>
              <a:t>Matkailureitit</a:t>
            </a:r>
          </a:p>
          <a:p>
            <a:pPr lvl="1">
              <a:lnSpc>
                <a:spcPts val="1600"/>
              </a:lnSpc>
              <a:spcBef>
                <a:spcPts val="0"/>
              </a:spcBef>
              <a:spcAft>
                <a:spcPts val="300"/>
              </a:spcAft>
            </a:pPr>
            <a:r>
              <a:rPr lang="fi-FI" sz="1400" dirty="0"/>
              <a:t>Tien verkollinen asema</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14</a:t>
            </a:fld>
            <a:endParaRPr lang="fi-FI" dirty="0"/>
          </a:p>
        </p:txBody>
      </p:sp>
    </p:spTree>
    <p:extLst>
      <p:ext uri="{BB962C8B-B14F-4D97-AF65-F5344CB8AC3E}">
        <p14:creationId xmlns:p14="http://schemas.microsoft.com/office/powerpoint/2010/main" val="2502321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Työssä käytetyt menetelmät</a:t>
            </a:r>
            <a:br>
              <a:rPr lang="fi-FI" altLang="fi-FI" dirty="0"/>
            </a:br>
            <a:r>
              <a:rPr lang="fi-FI" altLang="fi-FI" sz="2600" dirty="0"/>
              <a:t>Pääluokat, merkittävyystekijät ja niiden pisteytys</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spcBef>
                <a:spcPts val="0"/>
              </a:spcBef>
              <a:spcAft>
                <a:spcPts val="600"/>
              </a:spcAft>
            </a:pPr>
            <a:r>
              <a:rPr lang="fi-FI" sz="1600" b="1" u="sng" dirty="0"/>
              <a:t>Säännöllinen henkilöliikenne = 17p</a:t>
            </a:r>
          </a:p>
          <a:p>
            <a:pPr lvl="1">
              <a:lnSpc>
                <a:spcPts val="1600"/>
              </a:lnSpc>
              <a:spcBef>
                <a:spcPts val="0"/>
              </a:spcBef>
              <a:spcAft>
                <a:spcPts val="300"/>
              </a:spcAft>
            </a:pPr>
            <a:r>
              <a:rPr lang="fi-FI" sz="1300" dirty="0"/>
              <a:t>Liikennemäärä (KVL) =&gt; </a:t>
            </a:r>
            <a:r>
              <a:rPr lang="fi-FI" sz="1300" u="sng" dirty="0"/>
              <a:t>9p</a:t>
            </a:r>
          </a:p>
          <a:p>
            <a:pPr lvl="1">
              <a:lnSpc>
                <a:spcPts val="1600"/>
              </a:lnSpc>
              <a:spcBef>
                <a:spcPts val="0"/>
              </a:spcBef>
              <a:spcAft>
                <a:spcPts val="300"/>
              </a:spcAft>
            </a:pPr>
            <a:r>
              <a:rPr lang="fi-FI" sz="1300" dirty="0"/>
              <a:t>Linja-autoliikenteen vuoromäärä, =&gt; </a:t>
            </a:r>
            <a:r>
              <a:rPr lang="fi-FI" sz="1300" u="sng" dirty="0"/>
              <a:t>3p</a:t>
            </a:r>
          </a:p>
          <a:p>
            <a:pPr lvl="1">
              <a:lnSpc>
                <a:spcPts val="1600"/>
              </a:lnSpc>
              <a:spcBef>
                <a:spcPts val="0"/>
              </a:spcBef>
              <a:spcAft>
                <a:spcPts val="300"/>
              </a:spcAft>
            </a:pPr>
            <a:r>
              <a:rPr lang="fi-FI" sz="1300" dirty="0"/>
              <a:t>Työmatkareitit =&gt; </a:t>
            </a:r>
            <a:r>
              <a:rPr lang="fi-FI" sz="1300" u="sng" dirty="0"/>
              <a:t>2p</a:t>
            </a:r>
          </a:p>
          <a:p>
            <a:pPr lvl="1">
              <a:lnSpc>
                <a:spcPts val="1600"/>
              </a:lnSpc>
              <a:spcBef>
                <a:spcPts val="0"/>
              </a:spcBef>
              <a:spcAft>
                <a:spcPts val="300"/>
              </a:spcAft>
            </a:pPr>
            <a:r>
              <a:rPr lang="fi-FI" sz="1300" dirty="0"/>
              <a:t>Koulukuljetusreitit =&gt; </a:t>
            </a:r>
            <a:r>
              <a:rPr lang="fi-FI" sz="1300" u="sng" dirty="0"/>
              <a:t>3p</a:t>
            </a:r>
          </a:p>
          <a:p>
            <a:pPr lvl="1">
              <a:lnSpc>
                <a:spcPts val="1600"/>
              </a:lnSpc>
              <a:spcBef>
                <a:spcPts val="0"/>
              </a:spcBef>
              <a:spcAft>
                <a:spcPts val="300"/>
              </a:spcAft>
            </a:pPr>
            <a:endParaRPr lang="fi-FI" sz="1300" dirty="0"/>
          </a:p>
          <a:p>
            <a:pPr>
              <a:lnSpc>
                <a:spcPts val="1600"/>
              </a:lnSpc>
              <a:spcBef>
                <a:spcPts val="0"/>
              </a:spcBef>
              <a:spcAft>
                <a:spcPts val="300"/>
              </a:spcAft>
            </a:pPr>
            <a:r>
              <a:rPr lang="fi-FI" sz="1600" b="1" u="sng" dirty="0"/>
              <a:t>Säännöllinen tavaraliikenne = 22p</a:t>
            </a:r>
          </a:p>
          <a:p>
            <a:pPr lvl="1">
              <a:lnSpc>
                <a:spcPts val="1600"/>
              </a:lnSpc>
              <a:spcBef>
                <a:spcPts val="0"/>
              </a:spcBef>
              <a:spcAft>
                <a:spcPts val="300"/>
              </a:spcAft>
            </a:pPr>
            <a:r>
              <a:rPr lang="fi-FI" sz="1300" dirty="0"/>
              <a:t>Liikennemäärä (KVLRAS) =&gt; </a:t>
            </a:r>
            <a:r>
              <a:rPr lang="fi-FI" sz="1300" u="sng" dirty="0"/>
              <a:t>9p</a:t>
            </a:r>
          </a:p>
          <a:p>
            <a:pPr lvl="1">
              <a:lnSpc>
                <a:spcPts val="1600"/>
              </a:lnSpc>
              <a:spcBef>
                <a:spcPts val="0"/>
              </a:spcBef>
              <a:spcAft>
                <a:spcPts val="300"/>
              </a:spcAft>
            </a:pPr>
            <a:r>
              <a:rPr lang="fi-FI" sz="1300" dirty="0"/>
              <a:t>Tavaraliikenteen tekijät =&gt; </a:t>
            </a:r>
            <a:r>
              <a:rPr lang="fi-FI" sz="1300" u="sng" dirty="0"/>
              <a:t>13p</a:t>
            </a:r>
          </a:p>
          <a:p>
            <a:pPr lvl="2">
              <a:lnSpc>
                <a:spcPts val="1600"/>
              </a:lnSpc>
              <a:spcBef>
                <a:spcPts val="0"/>
              </a:spcBef>
              <a:spcAft>
                <a:spcPts val="300"/>
              </a:spcAft>
              <a:buFont typeface="Arial" panose="020B0604020202020204" pitchFamily="34" charset="0"/>
              <a:buChar char="•"/>
            </a:pPr>
            <a:r>
              <a:rPr lang="fi-FI" sz="1200" dirty="0"/>
              <a:t>Maito =&gt; </a:t>
            </a:r>
            <a:r>
              <a:rPr lang="fi-FI" sz="1200" u="sng" dirty="0"/>
              <a:t>2p</a:t>
            </a:r>
          </a:p>
          <a:p>
            <a:pPr lvl="2">
              <a:lnSpc>
                <a:spcPts val="1600"/>
              </a:lnSpc>
              <a:spcBef>
                <a:spcPts val="0"/>
              </a:spcBef>
              <a:spcAft>
                <a:spcPts val="300"/>
              </a:spcAft>
              <a:buFont typeface="Arial" panose="020B0604020202020204" pitchFamily="34" charset="0"/>
              <a:buChar char="•"/>
            </a:pPr>
            <a:r>
              <a:rPr lang="fi-FI" sz="1200" dirty="0"/>
              <a:t>Kaatopaikat ja jäteasemat =&gt; </a:t>
            </a:r>
            <a:r>
              <a:rPr lang="fi-FI" sz="1200" u="sng" dirty="0"/>
              <a:t>1p</a:t>
            </a:r>
          </a:p>
          <a:p>
            <a:pPr lvl="2">
              <a:lnSpc>
                <a:spcPts val="1600"/>
              </a:lnSpc>
              <a:spcBef>
                <a:spcPts val="0"/>
              </a:spcBef>
              <a:spcAft>
                <a:spcPts val="300"/>
              </a:spcAft>
              <a:buFont typeface="Arial" panose="020B0604020202020204" pitchFamily="34" charset="0"/>
              <a:buChar char="•"/>
            </a:pPr>
            <a:r>
              <a:rPr lang="fi-FI" sz="1200" dirty="0"/>
              <a:t>Maa-aines =&gt; </a:t>
            </a:r>
            <a:r>
              <a:rPr lang="fi-FI" sz="1200" u="sng" dirty="0"/>
              <a:t>1p</a:t>
            </a:r>
          </a:p>
          <a:p>
            <a:pPr lvl="2">
              <a:lnSpc>
                <a:spcPts val="1600"/>
              </a:lnSpc>
              <a:spcBef>
                <a:spcPts val="0"/>
              </a:spcBef>
              <a:spcAft>
                <a:spcPts val="300"/>
              </a:spcAft>
              <a:buFont typeface="Arial" panose="020B0604020202020204" pitchFamily="34" charset="0"/>
              <a:buChar char="•"/>
            </a:pPr>
            <a:r>
              <a:rPr lang="fi-FI" sz="1200" dirty="0"/>
              <a:t>Turve =&gt; </a:t>
            </a:r>
            <a:r>
              <a:rPr lang="fi-FI" sz="1200" u="sng" dirty="0"/>
              <a:t>1p</a:t>
            </a:r>
          </a:p>
          <a:p>
            <a:pPr lvl="2">
              <a:lnSpc>
                <a:spcPts val="1600"/>
              </a:lnSpc>
              <a:spcBef>
                <a:spcPts val="0"/>
              </a:spcBef>
              <a:spcAft>
                <a:spcPts val="300"/>
              </a:spcAft>
              <a:buFont typeface="Arial" panose="020B0604020202020204" pitchFamily="34" charset="0"/>
              <a:buChar char="•"/>
            </a:pPr>
            <a:r>
              <a:rPr lang="fi-FI" sz="1200" dirty="0"/>
              <a:t>Vilja ja kasvihuoneet =&gt; </a:t>
            </a:r>
            <a:r>
              <a:rPr lang="fi-FI" sz="1200" u="sng" dirty="0"/>
              <a:t>1p</a:t>
            </a:r>
          </a:p>
          <a:p>
            <a:pPr lvl="2">
              <a:lnSpc>
                <a:spcPts val="1600"/>
              </a:lnSpc>
              <a:spcBef>
                <a:spcPts val="0"/>
              </a:spcBef>
              <a:spcAft>
                <a:spcPts val="300"/>
              </a:spcAft>
              <a:buFont typeface="Arial" panose="020B0604020202020204" pitchFamily="34" charset="0"/>
              <a:buChar char="•"/>
            </a:pPr>
            <a:r>
              <a:rPr lang="fi-FI" sz="1200" dirty="0"/>
              <a:t>Eläintilat =&gt; </a:t>
            </a:r>
            <a:r>
              <a:rPr lang="fi-FI" sz="1200" u="sng" dirty="0"/>
              <a:t>2p</a:t>
            </a:r>
          </a:p>
          <a:p>
            <a:pPr lvl="2">
              <a:lnSpc>
                <a:spcPts val="1600"/>
              </a:lnSpc>
              <a:spcBef>
                <a:spcPts val="0"/>
              </a:spcBef>
              <a:spcAft>
                <a:spcPts val="300"/>
              </a:spcAft>
              <a:buFont typeface="Arial" panose="020B0604020202020204" pitchFamily="34" charset="0"/>
              <a:buChar char="•"/>
            </a:pPr>
            <a:r>
              <a:rPr lang="fi-FI" sz="1200" dirty="0"/>
              <a:t>Elintarvikelaitokset =&gt; </a:t>
            </a:r>
            <a:r>
              <a:rPr lang="fi-FI" sz="1200" u="sng" dirty="0"/>
              <a:t>1p</a:t>
            </a:r>
          </a:p>
          <a:p>
            <a:pPr lvl="2">
              <a:lnSpc>
                <a:spcPts val="1600"/>
              </a:lnSpc>
              <a:spcBef>
                <a:spcPts val="0"/>
              </a:spcBef>
              <a:spcAft>
                <a:spcPts val="300"/>
              </a:spcAft>
              <a:buFont typeface="Arial" panose="020B0604020202020204" pitchFamily="34" charset="0"/>
              <a:buChar char="•"/>
            </a:pPr>
            <a:r>
              <a:rPr lang="fi-FI" sz="1200" dirty="0"/>
              <a:t>Tuotanto- ja teollisuuslaitokset =&gt; </a:t>
            </a:r>
            <a:r>
              <a:rPr lang="fi-FI" sz="1200" u="sng" dirty="0"/>
              <a:t>1p</a:t>
            </a:r>
          </a:p>
          <a:p>
            <a:pPr lvl="2">
              <a:lnSpc>
                <a:spcPts val="1600"/>
              </a:lnSpc>
              <a:spcBef>
                <a:spcPts val="0"/>
              </a:spcBef>
              <a:spcAft>
                <a:spcPts val="300"/>
              </a:spcAft>
              <a:buFont typeface="Arial" panose="020B0604020202020204" pitchFamily="34" charset="0"/>
              <a:buChar char="•"/>
            </a:pPr>
            <a:r>
              <a:rPr lang="fi-FI" sz="1200" dirty="0"/>
              <a:t>Päivittäistavarakaupat =&gt; </a:t>
            </a:r>
            <a:r>
              <a:rPr lang="fi-FI" sz="1200" u="sng" dirty="0"/>
              <a:t>1p</a:t>
            </a:r>
          </a:p>
          <a:p>
            <a:pPr lvl="2">
              <a:lnSpc>
                <a:spcPts val="1600"/>
              </a:lnSpc>
              <a:spcBef>
                <a:spcPts val="0"/>
              </a:spcBef>
              <a:spcAft>
                <a:spcPts val="300"/>
              </a:spcAft>
              <a:buFont typeface="Arial" panose="020B0604020202020204" pitchFamily="34" charset="0"/>
              <a:buChar char="•"/>
            </a:pPr>
            <a:r>
              <a:rPr lang="fi-FI" sz="1200" dirty="0"/>
              <a:t>Puukuljetukset =&gt; </a:t>
            </a:r>
            <a:r>
              <a:rPr lang="fi-FI" sz="1200" u="sng" dirty="0"/>
              <a:t>2p</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15</a:t>
            </a:fld>
            <a:endParaRPr lang="fi-FI" dirty="0"/>
          </a:p>
        </p:txBody>
      </p:sp>
      <p:sp>
        <p:nvSpPr>
          <p:cNvPr id="5" name="Sisällön paikkamerkki 2">
            <a:extLst>
              <a:ext uri="{FF2B5EF4-FFF2-40B4-BE49-F238E27FC236}">
                <a16:creationId xmlns:a16="http://schemas.microsoft.com/office/drawing/2014/main" id="{6FA1EB74-A61A-499C-8059-BF3AA17E231A}"/>
              </a:ext>
            </a:extLst>
          </p:cNvPr>
          <p:cNvSpPr txBox="1">
            <a:spLocks/>
          </p:cNvSpPr>
          <p:nvPr/>
        </p:nvSpPr>
        <p:spPr>
          <a:xfrm>
            <a:off x="6316113" y="1859629"/>
            <a:ext cx="4501300" cy="4089200"/>
          </a:xfrm>
          <a:prstGeom prst="rect">
            <a:avLst/>
          </a:prstGeom>
        </p:spPr>
        <p:txBody>
          <a:bodyPr vert="horz" lIns="0" tIns="0" rIns="0" bIns="0" rtlCol="0" anchor="t" anchorCtr="0">
            <a:noAutofit/>
          </a:bodyPr>
          <a:lst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fi-FI" sz="1600" b="1" u="sng" dirty="0"/>
              <a:t>Muut tekijät = 11p</a:t>
            </a:r>
          </a:p>
          <a:p>
            <a:pPr lvl="1">
              <a:lnSpc>
                <a:spcPts val="1600"/>
              </a:lnSpc>
              <a:spcBef>
                <a:spcPts val="0"/>
              </a:spcBef>
              <a:spcAft>
                <a:spcPts val="300"/>
              </a:spcAft>
            </a:pPr>
            <a:r>
              <a:rPr lang="fi-FI" sz="1300" dirty="0"/>
              <a:t>Peruskoulu =&gt; </a:t>
            </a:r>
            <a:r>
              <a:rPr lang="fi-FI" sz="1300" u="sng" dirty="0"/>
              <a:t>1p</a:t>
            </a:r>
          </a:p>
          <a:p>
            <a:pPr lvl="1">
              <a:lnSpc>
                <a:spcPts val="1600"/>
              </a:lnSpc>
              <a:spcBef>
                <a:spcPts val="0"/>
              </a:spcBef>
              <a:spcAft>
                <a:spcPts val="300"/>
              </a:spcAft>
            </a:pPr>
            <a:r>
              <a:rPr lang="fi-FI" sz="1300" dirty="0"/>
              <a:t>Erikoiskuljetusreitti =&gt; </a:t>
            </a:r>
            <a:r>
              <a:rPr lang="fi-FI" sz="1300" u="sng" dirty="0"/>
              <a:t>1p</a:t>
            </a:r>
          </a:p>
          <a:p>
            <a:pPr lvl="1">
              <a:lnSpc>
                <a:spcPts val="1600"/>
              </a:lnSpc>
              <a:spcBef>
                <a:spcPts val="0"/>
              </a:spcBef>
              <a:spcAft>
                <a:spcPts val="300"/>
              </a:spcAft>
            </a:pPr>
            <a:r>
              <a:rPr lang="fi-FI" sz="1300" dirty="0"/>
              <a:t>Varareitti =&gt; </a:t>
            </a:r>
            <a:r>
              <a:rPr lang="fi-FI" sz="1300" u="sng" dirty="0"/>
              <a:t>1p</a:t>
            </a:r>
          </a:p>
          <a:p>
            <a:pPr lvl="1">
              <a:lnSpc>
                <a:spcPts val="1600"/>
              </a:lnSpc>
              <a:spcBef>
                <a:spcPts val="0"/>
              </a:spcBef>
              <a:spcAft>
                <a:spcPts val="300"/>
              </a:spcAft>
            </a:pPr>
            <a:r>
              <a:rPr lang="fi-FI" sz="1300" dirty="0"/>
              <a:t>Taajama =&gt; </a:t>
            </a:r>
            <a:r>
              <a:rPr lang="fi-FI" sz="1300" u="sng" dirty="0"/>
              <a:t>1p</a:t>
            </a:r>
          </a:p>
          <a:p>
            <a:pPr lvl="1">
              <a:lnSpc>
                <a:spcPts val="1600"/>
              </a:lnSpc>
              <a:spcBef>
                <a:spcPts val="0"/>
              </a:spcBef>
              <a:spcAft>
                <a:spcPts val="300"/>
              </a:spcAft>
            </a:pPr>
            <a:r>
              <a:rPr lang="fi-FI" sz="1300" dirty="0"/>
              <a:t>Asukastiheys =&gt; </a:t>
            </a:r>
            <a:r>
              <a:rPr lang="fi-FI" sz="1300" u="sng" dirty="0"/>
              <a:t>1p</a:t>
            </a:r>
          </a:p>
          <a:p>
            <a:pPr lvl="1">
              <a:lnSpc>
                <a:spcPts val="1600"/>
              </a:lnSpc>
              <a:spcBef>
                <a:spcPts val="0"/>
              </a:spcBef>
              <a:spcAft>
                <a:spcPts val="300"/>
              </a:spcAft>
            </a:pPr>
            <a:r>
              <a:rPr lang="fi-FI" sz="1300" dirty="0"/>
              <a:t>Kesän liikennemäärä (KKVL)</a:t>
            </a:r>
          </a:p>
          <a:p>
            <a:pPr lvl="2">
              <a:lnSpc>
                <a:spcPts val="1600"/>
              </a:lnSpc>
              <a:spcBef>
                <a:spcPts val="0"/>
              </a:spcBef>
              <a:spcAft>
                <a:spcPts val="300"/>
              </a:spcAft>
            </a:pPr>
            <a:r>
              <a:rPr lang="fi-FI" sz="1300" dirty="0"/>
              <a:t>KKVL &gt; 500 =&gt; </a:t>
            </a:r>
            <a:r>
              <a:rPr lang="fi-FI" sz="1300" u="sng" dirty="0"/>
              <a:t>1,5p</a:t>
            </a:r>
          </a:p>
          <a:p>
            <a:pPr lvl="2">
              <a:lnSpc>
                <a:spcPts val="1600"/>
              </a:lnSpc>
              <a:spcBef>
                <a:spcPts val="0"/>
              </a:spcBef>
              <a:spcAft>
                <a:spcPts val="300"/>
              </a:spcAft>
            </a:pPr>
            <a:r>
              <a:rPr lang="fi-FI" sz="1300" dirty="0"/>
              <a:t>Jos KKVL/KVL &gt; 1,5 =&gt; </a:t>
            </a:r>
            <a:r>
              <a:rPr lang="fi-FI" sz="1300" u="sng" dirty="0"/>
              <a:t>1,5p</a:t>
            </a:r>
          </a:p>
          <a:p>
            <a:pPr lvl="1">
              <a:lnSpc>
                <a:spcPts val="1600"/>
              </a:lnSpc>
              <a:spcBef>
                <a:spcPts val="0"/>
              </a:spcBef>
              <a:spcAft>
                <a:spcPts val="300"/>
              </a:spcAft>
            </a:pPr>
            <a:r>
              <a:rPr lang="fi-FI" sz="1300" dirty="0"/>
              <a:t>Matkailureitti =&gt; </a:t>
            </a:r>
            <a:r>
              <a:rPr lang="fi-FI" sz="1300" u="sng" dirty="0"/>
              <a:t>1p</a:t>
            </a:r>
          </a:p>
          <a:p>
            <a:pPr lvl="1">
              <a:lnSpc>
                <a:spcPts val="1600"/>
              </a:lnSpc>
              <a:spcBef>
                <a:spcPts val="0"/>
              </a:spcBef>
              <a:spcAft>
                <a:spcPts val="300"/>
              </a:spcAft>
            </a:pPr>
            <a:r>
              <a:rPr lang="fi-FI" sz="1300" dirty="0"/>
              <a:t>Matkailukohde =&gt; </a:t>
            </a:r>
            <a:r>
              <a:rPr lang="fi-FI" sz="1300" u="sng" dirty="0"/>
              <a:t>1p</a:t>
            </a:r>
          </a:p>
          <a:p>
            <a:pPr lvl="1">
              <a:lnSpc>
                <a:spcPts val="1600"/>
              </a:lnSpc>
              <a:spcBef>
                <a:spcPts val="0"/>
              </a:spcBef>
              <a:spcAft>
                <a:spcPts val="300"/>
              </a:spcAft>
            </a:pPr>
            <a:r>
              <a:rPr lang="fi-FI" sz="1300" dirty="0"/>
              <a:t>Tien verkollinen asema =&gt; </a:t>
            </a:r>
            <a:r>
              <a:rPr lang="fi-FI" sz="1300" u="sng" dirty="0"/>
              <a:t>1p</a:t>
            </a:r>
          </a:p>
        </p:txBody>
      </p:sp>
      <p:sp>
        <p:nvSpPr>
          <p:cNvPr id="7" name="Rectangle 3">
            <a:extLst>
              <a:ext uri="{FF2B5EF4-FFF2-40B4-BE49-F238E27FC236}">
                <a16:creationId xmlns:a16="http://schemas.microsoft.com/office/drawing/2014/main" id="{402931A7-BC37-4CFC-8863-EC9BDB8F9F1C}"/>
              </a:ext>
            </a:extLst>
          </p:cNvPr>
          <p:cNvSpPr txBox="1">
            <a:spLocks noChangeArrowheads="1"/>
          </p:cNvSpPr>
          <p:nvPr/>
        </p:nvSpPr>
        <p:spPr bwMode="auto">
          <a:xfrm>
            <a:off x="6639861" y="5031743"/>
            <a:ext cx="5295339" cy="792163"/>
          </a:xfrm>
          <a:prstGeom prst="rect">
            <a:avLst/>
          </a:prstGeom>
          <a:solidFill>
            <a:schemeClr val="tx2"/>
          </a:solidFill>
          <a:ln w="19050">
            <a:solidFill>
              <a:schemeClr val="tx1"/>
            </a:solidFill>
            <a:miter lim="800000"/>
            <a:headEnd/>
            <a:tailEnd/>
          </a:ln>
        </p:spPr>
        <p:txBody>
          <a:bodyPr anchor="ctr"/>
          <a:lstStyle/>
          <a:p>
            <a:pPr marL="342900" indent="-342900" algn="ctr">
              <a:spcBef>
                <a:spcPct val="20000"/>
              </a:spcBef>
              <a:buClr>
                <a:srgbClr val="006575"/>
              </a:buClr>
              <a:defRPr/>
            </a:pPr>
            <a:r>
              <a:rPr lang="fi-FI" b="1" kern="0" dirty="0">
                <a:solidFill>
                  <a:schemeClr val="bg1"/>
                </a:solidFill>
                <a:latin typeface="+mn-lt"/>
                <a:cs typeface="Arial" charset="0"/>
              </a:rPr>
              <a:t>Kaikkien tekijöiden painoarvo 1/3</a:t>
            </a:r>
            <a:br>
              <a:rPr lang="fi-FI" b="1" kern="0" dirty="0">
                <a:solidFill>
                  <a:schemeClr val="bg1"/>
                </a:solidFill>
                <a:latin typeface="+mn-lt"/>
                <a:cs typeface="Arial" charset="0"/>
              </a:rPr>
            </a:br>
            <a:r>
              <a:rPr lang="fi-FI" b="1" kern="0" dirty="0">
                <a:solidFill>
                  <a:schemeClr val="bg1"/>
                </a:solidFill>
                <a:latin typeface="+mn-lt"/>
                <a:cs typeface="Arial" charset="0"/>
              </a:rPr>
              <a:t> Maksimipisteet =</a:t>
            </a:r>
            <a:br>
              <a:rPr lang="fi-FI" b="1" kern="0" dirty="0">
                <a:solidFill>
                  <a:schemeClr val="bg1"/>
                </a:solidFill>
                <a:latin typeface="+mn-lt"/>
                <a:cs typeface="Arial" charset="0"/>
              </a:rPr>
            </a:br>
            <a:r>
              <a:rPr lang="fi-FI" b="1" kern="0" dirty="0">
                <a:solidFill>
                  <a:schemeClr val="bg1"/>
                </a:solidFill>
                <a:latin typeface="+mn-lt"/>
                <a:cs typeface="Arial" charset="0"/>
              </a:rPr>
              <a:t>17*(1/3) + </a:t>
            </a:r>
            <a:r>
              <a:rPr lang="fi-FI" b="1" kern="0" dirty="0">
                <a:solidFill>
                  <a:schemeClr val="bg1"/>
                </a:solidFill>
                <a:cs typeface="Arial" charset="0"/>
              </a:rPr>
              <a:t>22*(1/3) + 11*(1/3)</a:t>
            </a:r>
            <a:endParaRPr lang="fi-FI" kern="0" dirty="0">
              <a:solidFill>
                <a:schemeClr val="bg1"/>
              </a:solidFill>
              <a:latin typeface="+mn-lt"/>
              <a:cs typeface="Arial" charset="0"/>
            </a:endParaRPr>
          </a:p>
        </p:txBody>
      </p:sp>
    </p:spTree>
    <p:extLst>
      <p:ext uri="{BB962C8B-B14F-4D97-AF65-F5344CB8AC3E}">
        <p14:creationId xmlns:p14="http://schemas.microsoft.com/office/powerpoint/2010/main" val="2664335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Työssä käytetyt menetelmät</a:t>
            </a:r>
            <a:br>
              <a:rPr lang="fi-FI" altLang="fi-FI" dirty="0"/>
            </a:br>
            <a:r>
              <a:rPr lang="fi-FI" altLang="fi-FI" sz="2600" dirty="0"/>
              <a:t>Menetelmäkuvaus pääluokittain, säännöllinen henkilöliikenne</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spcBef>
                <a:spcPts val="0"/>
              </a:spcBef>
              <a:spcAft>
                <a:spcPts val="600"/>
              </a:spcAft>
              <a:buFont typeface="+mj-lt"/>
              <a:buAutoNum type="arabicPeriod"/>
            </a:pPr>
            <a:r>
              <a:rPr lang="fi-FI" sz="1600" b="1" u="sng" dirty="0"/>
              <a:t>Säännöllinen henkilöliikenne = 17p</a:t>
            </a:r>
          </a:p>
          <a:p>
            <a:pPr>
              <a:spcBef>
                <a:spcPts val="1200"/>
              </a:spcBef>
            </a:pPr>
            <a:r>
              <a:rPr lang="fi-FI" altLang="fi-FI" sz="1600" dirty="0"/>
              <a:t>Liikennemäärä (KVL) =&gt; 9p</a:t>
            </a:r>
          </a:p>
          <a:p>
            <a:pPr lvl="2">
              <a:spcBef>
                <a:spcPts val="300"/>
              </a:spcBef>
              <a:buFont typeface="Arial" panose="020B0604020202020204" pitchFamily="34" charset="0"/>
              <a:buChar char="•"/>
            </a:pPr>
            <a:r>
              <a:rPr lang="fi-FI" altLang="fi-FI" sz="1400" dirty="0"/>
              <a:t>KVL 500 tai yli		= 9p</a:t>
            </a:r>
          </a:p>
          <a:p>
            <a:pPr lvl="2">
              <a:spcBef>
                <a:spcPts val="300"/>
              </a:spcBef>
              <a:buFont typeface="Arial" panose="020B0604020202020204" pitchFamily="34" charset="0"/>
              <a:buChar char="•"/>
            </a:pPr>
            <a:r>
              <a:rPr lang="fi-FI" altLang="fi-FI" sz="1400" dirty="0"/>
              <a:t>0–499			= 0–9p (lineaarinen pisteytys)</a:t>
            </a:r>
          </a:p>
          <a:p>
            <a:pPr>
              <a:spcBef>
                <a:spcPts val="1200"/>
              </a:spcBef>
            </a:pPr>
            <a:r>
              <a:rPr lang="fi-FI" altLang="fi-FI" sz="1600" dirty="0"/>
              <a:t>Linja-autoliikenteen vuoromäärä, </a:t>
            </a:r>
            <a:r>
              <a:rPr lang="fi-FI" altLang="fi-FI" sz="1600" dirty="0" err="1"/>
              <a:t>Vallu</a:t>
            </a:r>
            <a:r>
              <a:rPr lang="fi-FI" altLang="fi-FI" sz="1600" dirty="0"/>
              <a:t> + Vuorela ja Vento =&gt; 3p</a:t>
            </a:r>
          </a:p>
          <a:p>
            <a:pPr lvl="2">
              <a:spcBef>
                <a:spcPts val="300"/>
              </a:spcBef>
              <a:buFont typeface="Arial" panose="020B0604020202020204" pitchFamily="34" charset="0"/>
              <a:buChar char="•"/>
            </a:pPr>
            <a:r>
              <a:rPr lang="fi-FI" altLang="fi-FI" sz="1400" dirty="0"/>
              <a:t>10 vuoroa tai yli		= 3p</a:t>
            </a:r>
          </a:p>
          <a:p>
            <a:pPr lvl="2">
              <a:spcBef>
                <a:spcPts val="300"/>
              </a:spcBef>
              <a:buFont typeface="Arial" panose="020B0604020202020204" pitchFamily="34" charset="0"/>
              <a:buChar char="•"/>
            </a:pPr>
            <a:r>
              <a:rPr lang="fi-FI" altLang="fi-FI" sz="1400" dirty="0"/>
              <a:t>0–9 vuoroa		= 0–3p (lineaarinen pisteytys)</a:t>
            </a:r>
          </a:p>
          <a:p>
            <a:pPr>
              <a:spcBef>
                <a:spcPts val="1200"/>
              </a:spcBef>
            </a:pPr>
            <a:r>
              <a:rPr lang="fi-FI" altLang="fi-FI" sz="1600" dirty="0"/>
              <a:t>Työmatkat (YKR) =&gt; 2p</a:t>
            </a:r>
          </a:p>
          <a:p>
            <a:pPr lvl="2">
              <a:spcBef>
                <a:spcPts val="300"/>
              </a:spcBef>
              <a:buFont typeface="Arial" panose="020B0604020202020204" pitchFamily="34" charset="0"/>
              <a:buChar char="•"/>
            </a:pPr>
            <a:r>
              <a:rPr lang="fi-FI" altLang="fi-FI" sz="1400" dirty="0"/>
              <a:t>300 työmatkaa tai yli		= 2p</a:t>
            </a:r>
          </a:p>
          <a:p>
            <a:pPr lvl="2">
              <a:spcBef>
                <a:spcPts val="300"/>
              </a:spcBef>
              <a:buFont typeface="Arial" panose="020B0604020202020204" pitchFamily="34" charset="0"/>
              <a:buChar char="•"/>
            </a:pPr>
            <a:r>
              <a:rPr lang="fi-FI" altLang="fi-FI" sz="1400" dirty="0"/>
              <a:t>0–299 työmatkaa		= 0–2p (lineaarinen pisteytys)</a:t>
            </a:r>
          </a:p>
          <a:p>
            <a:pPr>
              <a:spcBef>
                <a:spcPts val="1200"/>
              </a:spcBef>
              <a:spcAft>
                <a:spcPts val="300"/>
              </a:spcAft>
            </a:pPr>
            <a:r>
              <a:rPr lang="fi-FI" sz="1600" dirty="0"/>
              <a:t>Koulukuljetusreitit =&gt; 3p</a:t>
            </a:r>
          </a:p>
          <a:p>
            <a:pPr lvl="2">
              <a:spcBef>
                <a:spcPts val="300"/>
              </a:spcBef>
              <a:spcAft>
                <a:spcPts val="300"/>
              </a:spcAft>
              <a:buFont typeface="Arial" panose="020B0604020202020204" pitchFamily="34" charset="0"/>
              <a:buChar char="•"/>
            </a:pPr>
            <a:r>
              <a:rPr lang="fi-FI" sz="1400" dirty="0"/>
              <a:t>Taksi / pikkubussi		= 1,5p</a:t>
            </a:r>
          </a:p>
          <a:p>
            <a:pPr lvl="2">
              <a:spcBef>
                <a:spcPts val="300"/>
              </a:spcBef>
              <a:buFont typeface="Arial" panose="020B0604020202020204" pitchFamily="34" charset="0"/>
              <a:buChar char="•"/>
            </a:pPr>
            <a:r>
              <a:rPr lang="fi-FI" sz="1400" dirty="0"/>
              <a:t>Bussi			= 3p</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16</a:t>
            </a:fld>
            <a:endParaRPr lang="fi-FI" dirty="0"/>
          </a:p>
        </p:txBody>
      </p:sp>
    </p:spTree>
    <p:extLst>
      <p:ext uri="{BB962C8B-B14F-4D97-AF65-F5344CB8AC3E}">
        <p14:creationId xmlns:p14="http://schemas.microsoft.com/office/powerpoint/2010/main" val="1037273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Työssä käytetyt menetelmät</a:t>
            </a:r>
            <a:br>
              <a:rPr lang="fi-FI" altLang="fi-FI" dirty="0"/>
            </a:br>
            <a:r>
              <a:rPr lang="fi-FI" altLang="fi-FI" sz="2600" dirty="0"/>
              <a:t>Menetelmäkuvaus pääluokittain, säännöllinen tavaraliikenne</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spcBef>
                <a:spcPts val="0"/>
              </a:spcBef>
              <a:spcAft>
                <a:spcPts val="300"/>
              </a:spcAft>
              <a:buFont typeface="+mj-lt"/>
              <a:buAutoNum type="arabicPeriod" startAt="2"/>
            </a:pPr>
            <a:r>
              <a:rPr lang="fi-FI" sz="1600" b="1" u="sng" dirty="0"/>
              <a:t>Säännöllinen tavaraliikenne = 22p</a:t>
            </a:r>
          </a:p>
          <a:p>
            <a:pPr>
              <a:spcBef>
                <a:spcPts val="0"/>
              </a:spcBef>
            </a:pPr>
            <a:r>
              <a:rPr lang="fi-FI" altLang="fi-FI" sz="1600" dirty="0"/>
              <a:t>Liikennemäärä (KVLRAS) =&gt; 9p</a:t>
            </a:r>
          </a:p>
          <a:p>
            <a:pPr lvl="2">
              <a:spcBef>
                <a:spcPts val="200"/>
              </a:spcBef>
              <a:buFont typeface="Arial" panose="020B0604020202020204" pitchFamily="34" charset="0"/>
              <a:buChar char="•"/>
              <a:defRPr/>
            </a:pPr>
            <a:r>
              <a:rPr lang="fi-FI" altLang="fi-FI" sz="1200" dirty="0"/>
              <a:t>KVLRAS 50 saa 9p, pisteytetty lineaarisesti laskevasti KVLRAS-arvosta 50 alaspäin</a:t>
            </a:r>
          </a:p>
          <a:p>
            <a:pPr>
              <a:spcBef>
                <a:spcPts val="300"/>
              </a:spcBef>
            </a:pPr>
            <a:r>
              <a:rPr lang="fi-FI" altLang="fi-FI" sz="1600" dirty="0"/>
              <a:t>Tavaraliikenteen tekijät =&gt; 13p</a:t>
            </a:r>
          </a:p>
          <a:p>
            <a:pPr lvl="2">
              <a:spcBef>
                <a:spcPts val="200"/>
              </a:spcBef>
              <a:buFont typeface="Arial" panose="020B0604020202020204" pitchFamily="34" charset="0"/>
              <a:buChar char="•"/>
              <a:defRPr/>
            </a:pPr>
            <a:r>
              <a:rPr lang="fi-FI" sz="1200" dirty="0"/>
              <a:t>Maito =&gt; 2p</a:t>
            </a:r>
          </a:p>
          <a:p>
            <a:pPr marL="1557337" lvl="3" indent="-285750">
              <a:spcBef>
                <a:spcPts val="100"/>
              </a:spcBef>
              <a:buClr>
                <a:srgbClr val="008091"/>
              </a:buClr>
              <a:buFont typeface="Arial" panose="020B0604020202020204" pitchFamily="34" charset="0"/>
              <a:buChar char="+"/>
              <a:defRPr/>
            </a:pPr>
            <a:r>
              <a:rPr lang="fi-FI" sz="1100" dirty="0"/>
              <a:t>Annettu 2p, jos tieosa osuu maitoreitille. </a:t>
            </a:r>
            <a:r>
              <a:rPr lang="fi-FI" sz="1100" kern="0" dirty="0"/>
              <a:t>Yhteensä 293 tieosaa sai pisteitä</a:t>
            </a:r>
            <a:r>
              <a:rPr lang="fi-FI" sz="1100" dirty="0"/>
              <a:t>.</a:t>
            </a:r>
            <a:endParaRPr lang="fi-FI" sz="1100" kern="0" dirty="0"/>
          </a:p>
          <a:p>
            <a:pPr lvl="2">
              <a:spcBef>
                <a:spcPts val="200"/>
              </a:spcBef>
              <a:buFont typeface="Arial" panose="020B0604020202020204" pitchFamily="34" charset="0"/>
              <a:buChar char="•"/>
              <a:defRPr/>
            </a:pPr>
            <a:r>
              <a:rPr lang="fi-FI" sz="1200" dirty="0"/>
              <a:t>Kaatopaikat ja jäteasemat =&gt; 1p</a:t>
            </a:r>
          </a:p>
          <a:p>
            <a:pPr marL="1557337" lvl="3" indent="-285750">
              <a:spcBef>
                <a:spcPts val="100"/>
              </a:spcBef>
              <a:buClr>
                <a:srgbClr val="008091"/>
              </a:buClr>
              <a:buFont typeface="Arial" panose="020B0604020202020204" pitchFamily="34" charset="0"/>
              <a:buChar char="+"/>
              <a:defRPr/>
            </a:pPr>
            <a:r>
              <a:rPr lang="fi-FI" sz="1100" dirty="0"/>
              <a:t>Nopein reitti päätielle, yhteensä 21 tieosaa sai pisteitä.</a:t>
            </a:r>
          </a:p>
          <a:p>
            <a:pPr lvl="2">
              <a:spcBef>
                <a:spcPts val="200"/>
              </a:spcBef>
              <a:buFont typeface="Arial" panose="020B0604020202020204" pitchFamily="34" charset="0"/>
              <a:buChar char="•"/>
              <a:defRPr/>
            </a:pPr>
            <a:r>
              <a:rPr lang="fi-FI" sz="1200" dirty="0"/>
              <a:t>Maa-aines =&gt; 1p</a:t>
            </a:r>
          </a:p>
          <a:p>
            <a:pPr marL="1557337" lvl="3" indent="-285750">
              <a:spcBef>
                <a:spcPts val="100"/>
              </a:spcBef>
              <a:buClr>
                <a:srgbClr val="008091"/>
              </a:buClr>
              <a:buFont typeface="Arial" panose="020B0604020202020204" pitchFamily="34" charset="0"/>
              <a:buChar char="+"/>
              <a:defRPr/>
            </a:pPr>
            <a:r>
              <a:rPr lang="fi-FI" sz="1100" dirty="0"/>
              <a:t>Nopein reitti päätielle, yhteensä 169 tieosaa sai pisteitä.</a:t>
            </a:r>
          </a:p>
          <a:p>
            <a:pPr lvl="2">
              <a:spcBef>
                <a:spcPts val="200"/>
              </a:spcBef>
              <a:buFont typeface="Arial" panose="020B0604020202020204" pitchFamily="34" charset="0"/>
              <a:buChar char="•"/>
              <a:defRPr/>
            </a:pPr>
            <a:r>
              <a:rPr lang="fi-FI" sz="1200" dirty="0"/>
              <a:t>Turve =&gt; 1p</a:t>
            </a:r>
          </a:p>
          <a:p>
            <a:pPr marL="1557337" lvl="3" indent="-285750">
              <a:spcBef>
                <a:spcPts val="100"/>
              </a:spcBef>
              <a:buClr>
                <a:srgbClr val="008091"/>
              </a:buClr>
              <a:buFont typeface="Arial" panose="020B0604020202020204" pitchFamily="34" charset="0"/>
              <a:buChar char="+"/>
              <a:defRPr/>
            </a:pPr>
            <a:r>
              <a:rPr lang="fi-FI" sz="1100" dirty="0"/>
              <a:t>Nopein reitti päätielle, yhteensä 65 tieosaa sai pisteitä.</a:t>
            </a:r>
          </a:p>
          <a:p>
            <a:pPr lvl="2">
              <a:spcBef>
                <a:spcPts val="200"/>
              </a:spcBef>
              <a:buFont typeface="Arial" panose="020B0604020202020204" pitchFamily="34" charset="0"/>
              <a:buChar char="•"/>
              <a:defRPr/>
            </a:pPr>
            <a:r>
              <a:rPr lang="fi-FI" sz="1200" dirty="0"/>
              <a:t>Vilja ja kasvihuoneet =&gt; 1p</a:t>
            </a:r>
          </a:p>
          <a:p>
            <a:pPr marL="1557337" lvl="3" indent="-285750">
              <a:spcBef>
                <a:spcPts val="100"/>
              </a:spcBef>
              <a:buClr>
                <a:srgbClr val="008091"/>
              </a:buClr>
              <a:buFont typeface="Arial" panose="020B0604020202020204" pitchFamily="34" charset="0"/>
              <a:buChar char="+"/>
              <a:defRPr/>
            </a:pPr>
            <a:r>
              <a:rPr lang="fi-FI" sz="1100" dirty="0"/>
              <a:t>Nopein reitti päätielle, yhteensä 408 tieosaa sai pisteitä.</a:t>
            </a:r>
          </a:p>
          <a:p>
            <a:pPr lvl="2">
              <a:spcBef>
                <a:spcPts val="200"/>
              </a:spcBef>
              <a:buFont typeface="Arial" panose="020B0604020202020204" pitchFamily="34" charset="0"/>
              <a:buChar char="•"/>
              <a:defRPr/>
            </a:pPr>
            <a:r>
              <a:rPr lang="fi-FI" sz="1200" dirty="0"/>
              <a:t>Eläintilat =&gt; 2p</a:t>
            </a:r>
            <a:r>
              <a:rPr lang="fi-FI" sz="1200" dirty="0">
                <a:solidFill>
                  <a:schemeClr val="accent2"/>
                </a:solidFill>
              </a:rPr>
              <a:t>*</a:t>
            </a:r>
          </a:p>
          <a:p>
            <a:pPr marL="1557337" lvl="3" indent="-285750">
              <a:spcBef>
                <a:spcPts val="100"/>
              </a:spcBef>
              <a:buClr>
                <a:srgbClr val="008091"/>
              </a:buClr>
              <a:buFont typeface="Arial" panose="020B0604020202020204" pitchFamily="34" charset="0"/>
              <a:buChar char="+"/>
              <a:defRPr/>
            </a:pPr>
            <a:r>
              <a:rPr lang="fi-FI" sz="1100" dirty="0"/>
              <a:t>Nopein reitti päätielle, yhteensä 438 tieosaa sai pisteitä.</a:t>
            </a:r>
          </a:p>
          <a:p>
            <a:pPr lvl="2">
              <a:spcBef>
                <a:spcPts val="200"/>
              </a:spcBef>
              <a:buFont typeface="Arial" panose="020B0604020202020204" pitchFamily="34" charset="0"/>
              <a:buChar char="•"/>
              <a:defRPr/>
            </a:pPr>
            <a:r>
              <a:rPr lang="fi-FI" sz="1200" dirty="0"/>
              <a:t>Elintarvikelaitokset =&gt; 1p</a:t>
            </a:r>
          </a:p>
          <a:p>
            <a:pPr marL="1557337" lvl="3" indent="-285750">
              <a:spcBef>
                <a:spcPts val="100"/>
              </a:spcBef>
              <a:buClr>
                <a:srgbClr val="008091"/>
              </a:buClr>
              <a:buFont typeface="Arial" panose="020B0604020202020204" pitchFamily="34" charset="0"/>
              <a:buChar char="+"/>
              <a:defRPr/>
            </a:pPr>
            <a:r>
              <a:rPr lang="fi-FI" sz="1100" dirty="0"/>
              <a:t>Nopein reitti päätielle, yhteensä 45 tieosaa sai pisteitä.</a:t>
            </a:r>
          </a:p>
          <a:p>
            <a:pPr lvl="2">
              <a:spcBef>
                <a:spcPts val="200"/>
              </a:spcBef>
              <a:buFont typeface="Arial" panose="020B0604020202020204" pitchFamily="34" charset="0"/>
              <a:buChar char="•"/>
              <a:defRPr/>
            </a:pPr>
            <a:r>
              <a:rPr lang="fi-FI" sz="1200" dirty="0"/>
              <a:t>Tuotanto- ja teollisuuslaitokset =&gt; 1p</a:t>
            </a:r>
          </a:p>
          <a:p>
            <a:pPr marL="1557337" lvl="3" indent="-285750">
              <a:spcBef>
                <a:spcPts val="100"/>
              </a:spcBef>
              <a:buClr>
                <a:srgbClr val="008091"/>
              </a:buClr>
              <a:buFont typeface="Arial" panose="020B0604020202020204" pitchFamily="34" charset="0"/>
              <a:buChar char="+"/>
              <a:defRPr/>
            </a:pPr>
            <a:r>
              <a:rPr lang="fi-FI" sz="1100" dirty="0"/>
              <a:t>Nopein reitti päätielle, yhteensä 195 tieosaa sai pisteitä.</a:t>
            </a:r>
          </a:p>
          <a:p>
            <a:pPr lvl="2">
              <a:spcBef>
                <a:spcPts val="200"/>
              </a:spcBef>
              <a:buFont typeface="Arial" panose="020B0604020202020204" pitchFamily="34" charset="0"/>
              <a:buChar char="•"/>
              <a:defRPr/>
            </a:pPr>
            <a:r>
              <a:rPr lang="fi-FI" sz="1200" dirty="0"/>
              <a:t>Päivittäistavarakaupat =&gt; 1p</a:t>
            </a:r>
          </a:p>
          <a:p>
            <a:pPr marL="1557337" lvl="3" indent="-285750">
              <a:spcBef>
                <a:spcPts val="100"/>
              </a:spcBef>
              <a:buClr>
                <a:srgbClr val="008091"/>
              </a:buClr>
              <a:buFont typeface="Arial" panose="020B0604020202020204" pitchFamily="34" charset="0"/>
              <a:buChar char="+"/>
              <a:defRPr/>
            </a:pPr>
            <a:r>
              <a:rPr lang="fi-FI" sz="1100" dirty="0"/>
              <a:t>Nopein reitti päätielle, yhteensä 85 tieosaa sai pisteitä.</a:t>
            </a:r>
          </a:p>
          <a:p>
            <a:pPr lvl="2">
              <a:spcBef>
                <a:spcPts val="200"/>
              </a:spcBef>
              <a:buFont typeface="Arial" panose="020B0604020202020204" pitchFamily="34" charset="0"/>
              <a:buChar char="•"/>
              <a:defRPr/>
            </a:pPr>
            <a:r>
              <a:rPr lang="fi-FI" sz="1200" dirty="0"/>
              <a:t>Puukuljetukset =&gt; 2p</a:t>
            </a:r>
          </a:p>
          <a:p>
            <a:pPr marL="1557337" lvl="3" indent="-285750">
              <a:spcBef>
                <a:spcPts val="100"/>
              </a:spcBef>
              <a:buClr>
                <a:srgbClr val="008091"/>
              </a:buClr>
              <a:buFont typeface="Arial" panose="020B0604020202020204" pitchFamily="34" charset="0"/>
              <a:buChar char="+"/>
              <a:defRPr/>
            </a:pPr>
            <a:r>
              <a:rPr lang="fi-FI" sz="1100" dirty="0"/>
              <a:t>Puukuljetuksia / pvä ≥ 3 = 2p, 0–2 = 0–1,99p (lineaarinen pisteytys). Yhteensä 667 tieosaa sai pisteitä.</a:t>
            </a:r>
            <a:endParaRPr lang="fi-FI" altLang="fi-FI" sz="11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17</a:t>
            </a:fld>
            <a:endParaRPr lang="fi-FI" dirty="0"/>
          </a:p>
        </p:txBody>
      </p:sp>
      <p:sp>
        <p:nvSpPr>
          <p:cNvPr id="18" name="Tekstiruutu 7">
            <a:extLst>
              <a:ext uri="{FF2B5EF4-FFF2-40B4-BE49-F238E27FC236}">
                <a16:creationId xmlns:a16="http://schemas.microsoft.com/office/drawing/2014/main" id="{290FB911-AAD5-4400-B567-3AFB9968089C}"/>
              </a:ext>
            </a:extLst>
          </p:cNvPr>
          <p:cNvSpPr txBox="1"/>
          <p:nvPr/>
        </p:nvSpPr>
        <p:spPr>
          <a:xfrm>
            <a:off x="7136090" y="3789083"/>
            <a:ext cx="4422496" cy="2321276"/>
          </a:xfrm>
          <a:prstGeom prst="rect">
            <a:avLst/>
          </a:prstGeom>
          <a:solidFill>
            <a:schemeClr val="bg1"/>
          </a:solidFill>
          <a:ln w="19050">
            <a:solidFill>
              <a:schemeClr val="accent2"/>
            </a:solidFill>
          </a:ln>
        </p:spPr>
        <p:txBody>
          <a:bodyPr wrap="square">
            <a:spAutoFit/>
          </a:bodyPr>
          <a:lstStyle/>
          <a:p>
            <a:pPr>
              <a:lnSpc>
                <a:spcPct val="107000"/>
              </a:lnSpc>
            </a:pPr>
            <a:r>
              <a:rPr lang="fi-FI" sz="1200" b="1" kern="1200" dirty="0">
                <a:solidFill>
                  <a:schemeClr val="accent2"/>
                </a:solidFill>
                <a:effectLst/>
                <a:latin typeface="+mj-lt"/>
                <a:ea typeface="Calibri" panose="020F0502020204030204" pitchFamily="34" charset="0"/>
                <a:cs typeface="Arial" panose="020B0604020202020204" pitchFamily="34" charset="0"/>
              </a:rPr>
              <a:t>*</a:t>
            </a:r>
            <a:endParaRPr lang="fi-FI" sz="1200" b="1" dirty="0">
              <a:solidFill>
                <a:schemeClr val="accent2"/>
              </a:solidFill>
              <a:effectLst/>
              <a:latin typeface="+mj-lt"/>
              <a:ea typeface="Calibri" panose="020F0502020204030204" pitchFamily="34" charset="0"/>
              <a:cs typeface="Times New Roman" panose="02020603050405020304" pitchFamily="18" charset="0"/>
            </a:endParaRPr>
          </a:p>
          <a:p>
            <a:pPr lvl="0">
              <a:tabLst>
                <a:tab pos="4572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Nauta</a:t>
            </a:r>
            <a:endParaRPr lang="fi-FI" sz="1100" dirty="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Yli 300 eläintä kohdistui tieosalle	= 0,5p</a:t>
            </a:r>
            <a:endParaRPr lang="fi-FI" sz="1100" dirty="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0–300 eläintä		= 0–0,5p (lineaarisesti)</a:t>
            </a:r>
            <a:endParaRPr lang="fi-FI" sz="1100" dirty="0">
              <a:effectLst/>
              <a:latin typeface="+mj-lt"/>
              <a:ea typeface="Times New Roman" panose="02020603050405020304" pitchFamily="18" charset="0"/>
              <a:cs typeface="Times New Roman" panose="02020603050405020304" pitchFamily="18" charset="0"/>
            </a:endParaRPr>
          </a:p>
          <a:p>
            <a:pPr lvl="0">
              <a:tabLst>
                <a:tab pos="4572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Lammas, vuohi, hevonen</a:t>
            </a:r>
            <a:endParaRPr lang="fi-FI" sz="1100" dirty="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Yli 100 eläintä kohdistui tieosalle	= 0,5p</a:t>
            </a:r>
            <a:endParaRPr lang="fi-FI" sz="1100" dirty="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0–100 eläintä		= 0–0,5p (lineaarisesti)</a:t>
            </a:r>
            <a:endParaRPr lang="fi-FI" sz="1100" dirty="0">
              <a:effectLst/>
              <a:latin typeface="+mj-lt"/>
              <a:ea typeface="Times New Roman" panose="02020603050405020304" pitchFamily="18" charset="0"/>
              <a:cs typeface="Times New Roman" panose="02020603050405020304" pitchFamily="18" charset="0"/>
            </a:endParaRPr>
          </a:p>
          <a:p>
            <a:pPr lvl="0">
              <a:tabLst>
                <a:tab pos="4572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Sika</a:t>
            </a:r>
            <a:endParaRPr lang="fi-FI" sz="1100" dirty="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Yli 1 000 eläintä kohdistui tieosalle	= 0,5p</a:t>
            </a:r>
            <a:endParaRPr lang="fi-FI" sz="1100" dirty="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0–1 000 eläintä		= 0–0,5p (lineaarisesti)</a:t>
            </a:r>
            <a:endParaRPr lang="fi-FI" sz="1100" dirty="0">
              <a:effectLst/>
              <a:latin typeface="+mj-lt"/>
              <a:ea typeface="Times New Roman" panose="02020603050405020304" pitchFamily="18" charset="0"/>
              <a:cs typeface="Times New Roman" panose="02020603050405020304" pitchFamily="18" charset="0"/>
            </a:endParaRPr>
          </a:p>
          <a:p>
            <a:pPr lvl="0">
              <a:tabLst>
                <a:tab pos="4572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Siipikarja</a:t>
            </a:r>
            <a:endParaRPr lang="fi-FI" sz="1100" dirty="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Yli 30 eläintä kohdistui tieosalle	= 0,5p</a:t>
            </a:r>
            <a:endParaRPr lang="fi-FI" sz="1100" dirty="0">
              <a:effectLst/>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fi-FI" sz="1100" kern="1200" dirty="0">
                <a:solidFill>
                  <a:srgbClr val="000000"/>
                </a:solidFill>
                <a:effectLst/>
                <a:latin typeface="+mj-lt"/>
                <a:ea typeface="Times New Roman" panose="02020603050405020304" pitchFamily="18" charset="0"/>
                <a:cs typeface="Arial" panose="020B0604020202020204" pitchFamily="34" charset="0"/>
              </a:rPr>
              <a:t>0–30 eläintä		= 0–0,5p (lineaarisesti)</a:t>
            </a:r>
            <a:endParaRPr lang="fi-FI" sz="11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495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Työssä käytetyt menetelmät</a:t>
            </a:r>
            <a:br>
              <a:rPr lang="fi-FI" altLang="fi-FI" dirty="0"/>
            </a:br>
            <a:r>
              <a:rPr lang="fi-FI" altLang="fi-FI" sz="2600" dirty="0"/>
              <a:t>Menetelmäkuvaus pääluokittain, muut tekijät</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spcBef>
                <a:spcPts val="0"/>
              </a:spcBef>
              <a:spcAft>
                <a:spcPts val="300"/>
              </a:spcAft>
              <a:buFont typeface="+mj-lt"/>
              <a:buAutoNum type="arabicPeriod" startAt="3"/>
            </a:pPr>
            <a:r>
              <a:rPr lang="fi-FI" sz="1600" b="1" u="sng" dirty="0"/>
              <a:t>Muut tekijät = 11p</a:t>
            </a:r>
          </a:p>
          <a:p>
            <a:pPr>
              <a:spcBef>
                <a:spcPts val="0"/>
              </a:spcBef>
              <a:spcAft>
                <a:spcPts val="0"/>
              </a:spcAft>
              <a:defRPr/>
            </a:pPr>
            <a:r>
              <a:rPr lang="fi-FI" sz="1400" dirty="0"/>
              <a:t>Koulu =&gt; 1p</a:t>
            </a:r>
          </a:p>
          <a:p>
            <a:pPr lvl="2">
              <a:spcBef>
                <a:spcPts val="0"/>
              </a:spcBef>
              <a:buFont typeface="Arial" panose="020B0604020202020204" pitchFamily="34" charset="0"/>
              <a:buChar char="•"/>
              <a:defRPr/>
            </a:pPr>
            <a:r>
              <a:rPr lang="fi-FI" sz="1200" dirty="0"/>
              <a:t>Tekijä pisteytettiin seuraavasti (3 km </a:t>
            </a:r>
            <a:r>
              <a:rPr lang="fi-FI" sz="1200" dirty="0" err="1"/>
              <a:t>bufferi</a:t>
            </a:r>
            <a:r>
              <a:rPr lang="fi-FI" sz="1200" dirty="0"/>
              <a:t> tieverkkoa pitkin), ja jos</a:t>
            </a:r>
          </a:p>
          <a:p>
            <a:pPr marL="1557337" lvl="3" indent="-285750">
              <a:spcBef>
                <a:spcPts val="0"/>
              </a:spcBef>
              <a:buFontTx/>
              <a:buChar char="–"/>
              <a:defRPr/>
            </a:pPr>
            <a:r>
              <a:rPr lang="fi-FI" sz="1200" dirty="0"/>
              <a:t>tieosasta osui reitille ≥ 50 %       = 1p</a:t>
            </a:r>
          </a:p>
          <a:p>
            <a:pPr marL="1557337" lvl="3" indent="-285750">
              <a:spcBef>
                <a:spcPts val="0"/>
              </a:spcBef>
              <a:spcAft>
                <a:spcPts val="300"/>
              </a:spcAft>
              <a:buFontTx/>
              <a:buChar char="–"/>
              <a:defRPr/>
            </a:pPr>
            <a:r>
              <a:rPr lang="fi-FI" sz="1200" dirty="0"/>
              <a:t>tieosasta osui reitille 1–49 %      = 0,5p</a:t>
            </a:r>
          </a:p>
          <a:p>
            <a:pPr>
              <a:spcBef>
                <a:spcPts val="0"/>
              </a:spcBef>
              <a:defRPr/>
            </a:pPr>
            <a:r>
              <a:rPr lang="fi-FI" sz="1400" dirty="0"/>
              <a:t>Erikoiskuljetusreitti =&gt; 1p</a:t>
            </a:r>
          </a:p>
          <a:p>
            <a:pPr lvl="2">
              <a:spcBef>
                <a:spcPts val="0"/>
              </a:spcBef>
              <a:spcAft>
                <a:spcPts val="300"/>
              </a:spcAft>
              <a:buFont typeface="Arial" panose="020B0604020202020204" pitchFamily="34" charset="0"/>
              <a:buChar char="•"/>
              <a:defRPr/>
            </a:pPr>
            <a:r>
              <a:rPr lang="fi-FI" sz="1200" dirty="0"/>
              <a:t>Jos tieosalle osuu erikoiskuljetusreitti</a:t>
            </a:r>
          </a:p>
          <a:p>
            <a:pPr>
              <a:spcBef>
                <a:spcPts val="0"/>
              </a:spcBef>
              <a:defRPr/>
            </a:pPr>
            <a:r>
              <a:rPr lang="fi-FI" sz="1400" dirty="0"/>
              <a:t>Varareitti =&gt; 1p</a:t>
            </a:r>
          </a:p>
          <a:p>
            <a:pPr lvl="2">
              <a:spcBef>
                <a:spcPts val="200"/>
              </a:spcBef>
              <a:spcAft>
                <a:spcPts val="300"/>
              </a:spcAft>
              <a:buFont typeface="Arial" panose="020B0604020202020204" pitchFamily="34" charset="0"/>
              <a:buChar char="•"/>
              <a:defRPr/>
            </a:pPr>
            <a:r>
              <a:rPr lang="fi-FI" sz="1200" dirty="0"/>
              <a:t>Jos tieosalle osuu varareitti</a:t>
            </a:r>
          </a:p>
          <a:p>
            <a:pPr>
              <a:spcBef>
                <a:spcPts val="0"/>
              </a:spcBef>
              <a:defRPr/>
            </a:pPr>
            <a:r>
              <a:rPr lang="fi-FI" sz="1400" dirty="0"/>
              <a:t>Taajama =&gt; 1p</a:t>
            </a:r>
          </a:p>
          <a:p>
            <a:pPr lvl="2">
              <a:spcBef>
                <a:spcPts val="0"/>
              </a:spcBef>
              <a:spcAft>
                <a:spcPts val="300"/>
              </a:spcAft>
              <a:buFont typeface="Arial" panose="020B0604020202020204" pitchFamily="34" charset="0"/>
              <a:buChar char="•"/>
              <a:defRPr/>
            </a:pPr>
            <a:r>
              <a:rPr lang="fi-FI" sz="1200" dirty="0"/>
              <a:t>Jos tieosasta ≥ 50% taajamassa</a:t>
            </a:r>
          </a:p>
          <a:p>
            <a:pPr>
              <a:spcBef>
                <a:spcPts val="0"/>
              </a:spcBef>
              <a:spcAft>
                <a:spcPts val="0"/>
              </a:spcAft>
              <a:defRPr/>
            </a:pPr>
            <a:r>
              <a:rPr lang="fi-FI" sz="1400" dirty="0"/>
              <a:t>Asukastiheys =&gt; 1p</a:t>
            </a:r>
          </a:p>
          <a:p>
            <a:pPr lvl="2">
              <a:spcBef>
                <a:spcPts val="0"/>
              </a:spcBef>
              <a:spcAft>
                <a:spcPts val="300"/>
              </a:spcAft>
              <a:buFont typeface="Arial" panose="020B0604020202020204" pitchFamily="34" charset="0"/>
              <a:buChar char="•"/>
              <a:defRPr/>
            </a:pPr>
            <a:r>
              <a:rPr lang="fi-FI" sz="1200" dirty="0"/>
              <a:t>Tieosan pituudella painotettu asukastiheys ≥ 100 = 1p</a:t>
            </a:r>
          </a:p>
          <a:p>
            <a:pPr lvl="2">
              <a:spcBef>
                <a:spcPts val="0"/>
              </a:spcBef>
              <a:spcAft>
                <a:spcPts val="300"/>
              </a:spcAft>
              <a:buFont typeface="Arial" panose="020B0604020202020204" pitchFamily="34" charset="0"/>
              <a:buChar char="•"/>
              <a:defRPr/>
            </a:pPr>
            <a:r>
              <a:rPr lang="fi-FI" sz="1200" dirty="0"/>
              <a:t>Tieosan pituudella painotettu asukastiheys 1–99  = 0,5p</a:t>
            </a:r>
          </a:p>
          <a:p>
            <a:pPr>
              <a:spcBef>
                <a:spcPts val="0"/>
              </a:spcBef>
              <a:defRPr/>
            </a:pPr>
            <a:r>
              <a:rPr lang="fi-FI" sz="1400" dirty="0"/>
              <a:t>Kesän liikennemäärä (KKVL) =&gt; 3p</a:t>
            </a:r>
          </a:p>
          <a:p>
            <a:pPr lvl="2">
              <a:spcBef>
                <a:spcPts val="0"/>
              </a:spcBef>
              <a:spcAft>
                <a:spcPts val="300"/>
              </a:spcAft>
              <a:buFont typeface="Arial" panose="020B0604020202020204" pitchFamily="34" charset="0"/>
              <a:buChar char="•"/>
              <a:defRPr/>
            </a:pPr>
            <a:r>
              <a:rPr lang="fi-FI" sz="1200" dirty="0"/>
              <a:t>KKVL &gt; 500 =&gt; 1,5p</a:t>
            </a:r>
          </a:p>
          <a:p>
            <a:pPr lvl="2">
              <a:spcBef>
                <a:spcPts val="0"/>
              </a:spcBef>
              <a:spcAft>
                <a:spcPts val="300"/>
              </a:spcAft>
              <a:buFont typeface="Arial" panose="020B0604020202020204" pitchFamily="34" charset="0"/>
              <a:buChar char="•"/>
              <a:defRPr/>
            </a:pPr>
            <a:r>
              <a:rPr lang="fi-FI" sz="1200" dirty="0"/>
              <a:t>Jos KKVL/KVL &gt; 1,5 =&gt; 1,5p</a:t>
            </a:r>
          </a:p>
          <a:p>
            <a:pPr>
              <a:spcBef>
                <a:spcPts val="0"/>
              </a:spcBef>
              <a:defRPr/>
            </a:pPr>
            <a:r>
              <a:rPr lang="fi-FI" sz="1400" dirty="0"/>
              <a:t>Matkailu =&gt; 2p</a:t>
            </a:r>
          </a:p>
          <a:p>
            <a:pPr lvl="2">
              <a:spcBef>
                <a:spcPts val="0"/>
              </a:spcBef>
              <a:spcAft>
                <a:spcPts val="300"/>
              </a:spcAft>
              <a:buFont typeface="Arial" panose="020B0604020202020204" pitchFamily="34" charset="0"/>
              <a:buChar char="•"/>
              <a:defRPr/>
            </a:pPr>
            <a:r>
              <a:rPr lang="fi-FI" sz="1200" dirty="0"/>
              <a:t>Matkailureitti =&gt; 1p</a:t>
            </a:r>
          </a:p>
          <a:p>
            <a:pPr lvl="2">
              <a:spcBef>
                <a:spcPts val="0"/>
              </a:spcBef>
              <a:spcAft>
                <a:spcPts val="300"/>
              </a:spcAft>
              <a:buFont typeface="Arial" panose="020B0604020202020204" pitchFamily="34" charset="0"/>
              <a:buChar char="•"/>
              <a:defRPr/>
            </a:pPr>
            <a:r>
              <a:rPr lang="fi-FI" sz="1200" dirty="0"/>
              <a:t>Matkailukohde =&gt; 1p (nopein reitti valtatielle, yhteensä 201 tieosaa sai pisteitä)</a:t>
            </a:r>
          </a:p>
          <a:p>
            <a:pPr>
              <a:spcBef>
                <a:spcPts val="0"/>
              </a:spcBef>
              <a:defRPr/>
            </a:pPr>
            <a:r>
              <a:rPr lang="fi-FI" sz="1400" dirty="0"/>
              <a:t>Tien verkollinen asema =&gt; 1p</a:t>
            </a:r>
          </a:p>
          <a:p>
            <a:pPr lvl="2">
              <a:spcBef>
                <a:spcPts val="0"/>
              </a:spcBef>
              <a:spcAft>
                <a:spcPts val="300"/>
              </a:spcAft>
              <a:buFont typeface="Arial" panose="020B0604020202020204" pitchFamily="34" charset="0"/>
              <a:buChar char="•"/>
              <a:defRPr/>
            </a:pPr>
            <a:r>
              <a:rPr lang="fi-FI" sz="1200" dirty="0"/>
              <a:t>Jos tieosa välittää liikennettä maantieverkon tai tärkeän yksityistien ja maantien välillä</a:t>
            </a:r>
            <a:br>
              <a:rPr lang="fi-FI" sz="1200" dirty="0"/>
            </a:br>
            <a:r>
              <a:rPr lang="fi-FI" sz="1200" dirty="0"/>
              <a:t>(yhteensä 74 </a:t>
            </a:r>
            <a:r>
              <a:rPr lang="fi-FI" sz="1200" u="sng" dirty="0"/>
              <a:t>EI SAANUT</a:t>
            </a:r>
            <a:r>
              <a:rPr lang="fi-FI" sz="1200" dirty="0"/>
              <a:t> pisteitä)</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18</a:t>
            </a:fld>
            <a:endParaRPr lang="fi-FI" dirty="0"/>
          </a:p>
        </p:txBody>
      </p:sp>
    </p:spTree>
    <p:extLst>
      <p:ext uri="{BB962C8B-B14F-4D97-AF65-F5344CB8AC3E}">
        <p14:creationId xmlns:p14="http://schemas.microsoft.com/office/powerpoint/2010/main" val="3246617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sz="3600" dirty="0"/>
              <a:t>Merkittävyystietokantaan kuuluvat lisätiedot</a:t>
            </a:r>
            <a:endParaRPr lang="fi-FI"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lnSpc>
                <a:spcPts val="1600"/>
              </a:lnSpc>
              <a:defRPr/>
            </a:pPr>
            <a:r>
              <a:rPr lang="fi-FI" altLang="fi-FI" sz="1800" dirty="0"/>
              <a:t>Tietokanta sisältää lisäksi seuraavat tiedot tieosittain:</a:t>
            </a:r>
          </a:p>
          <a:p>
            <a:pPr lvl="1">
              <a:lnSpc>
                <a:spcPts val="1600"/>
              </a:lnSpc>
              <a:spcBef>
                <a:spcPts val="300"/>
              </a:spcBef>
              <a:spcAft>
                <a:spcPts val="300"/>
              </a:spcAft>
              <a:defRPr/>
            </a:pPr>
            <a:r>
              <a:rPr lang="fi-FI" altLang="fi-FI" sz="1400" dirty="0"/>
              <a:t>Google </a:t>
            </a:r>
            <a:r>
              <a:rPr lang="fi-FI" altLang="fi-FI" sz="1400" dirty="0" err="1"/>
              <a:t>Maps</a:t>
            </a:r>
            <a:r>
              <a:rPr lang="fi-FI" altLang="fi-FI" sz="1400" dirty="0"/>
              <a:t> -linkki</a:t>
            </a:r>
          </a:p>
          <a:p>
            <a:pPr lvl="1">
              <a:lnSpc>
                <a:spcPts val="1600"/>
              </a:lnSpc>
              <a:spcBef>
                <a:spcPts val="0"/>
              </a:spcBef>
              <a:spcAft>
                <a:spcPts val="300"/>
              </a:spcAft>
              <a:defRPr/>
            </a:pPr>
            <a:r>
              <a:rPr lang="fi-FI" altLang="fi-FI" sz="1400" dirty="0"/>
              <a:t>Tien nimi (uusi)</a:t>
            </a:r>
          </a:p>
          <a:p>
            <a:pPr lvl="1">
              <a:lnSpc>
                <a:spcPts val="1600"/>
              </a:lnSpc>
              <a:spcBef>
                <a:spcPts val="0"/>
              </a:spcBef>
              <a:spcAft>
                <a:spcPts val="300"/>
              </a:spcAft>
              <a:defRPr/>
            </a:pPr>
            <a:r>
              <a:rPr lang="fi-FI" altLang="fi-FI" sz="1400" dirty="0"/>
              <a:t>Ketjutettu kuntatieto</a:t>
            </a:r>
          </a:p>
          <a:p>
            <a:pPr lvl="1">
              <a:lnSpc>
                <a:spcPts val="1600"/>
              </a:lnSpc>
              <a:spcBef>
                <a:spcPts val="0"/>
              </a:spcBef>
              <a:spcAft>
                <a:spcPts val="300"/>
              </a:spcAft>
              <a:defRPr/>
            </a:pPr>
            <a:r>
              <a:rPr lang="fi-FI" altLang="fi-FI" sz="1400" dirty="0"/>
              <a:t>Ketjutettu maakuntatieto (uusi)</a:t>
            </a:r>
          </a:p>
          <a:p>
            <a:pPr lvl="1">
              <a:lnSpc>
                <a:spcPts val="1600"/>
              </a:lnSpc>
              <a:spcBef>
                <a:spcPts val="0"/>
              </a:spcBef>
              <a:spcAft>
                <a:spcPts val="300"/>
              </a:spcAft>
              <a:defRPr/>
            </a:pPr>
            <a:r>
              <a:rPr lang="fi-FI" altLang="fi-FI" sz="1400" dirty="0"/>
              <a:t>Ketjutettu KVL-, nopeusrajoitus-, hoitoluokka-, päällyste- ja päällysteen ylläpitoluokkatieto (uusi)</a:t>
            </a:r>
          </a:p>
          <a:p>
            <a:pPr lvl="1">
              <a:lnSpc>
                <a:spcPts val="1600"/>
              </a:lnSpc>
              <a:spcBef>
                <a:spcPts val="0"/>
              </a:spcBef>
              <a:spcAft>
                <a:spcPts val="300"/>
              </a:spcAft>
              <a:defRPr/>
            </a:pPr>
            <a:r>
              <a:rPr lang="fi-FI" altLang="fi-FI" sz="1400" dirty="0"/>
              <a:t>Onnettomuustiedot 2016–2020 (HEVA-onnettomuudet, kaikki onnettomuudet)</a:t>
            </a:r>
          </a:p>
          <a:p>
            <a:pPr lvl="1">
              <a:lnSpc>
                <a:spcPts val="1600"/>
              </a:lnSpc>
              <a:spcBef>
                <a:spcPts val="0"/>
              </a:spcBef>
              <a:spcAft>
                <a:spcPts val="300"/>
              </a:spcAft>
              <a:defRPr/>
            </a:pPr>
            <a:r>
              <a:rPr lang="fi-FI" altLang="fi-FI" sz="1400" dirty="0"/>
              <a:t>Huonokuntoisen päällysteen osuus tieosan pituudesta (uusi)</a:t>
            </a:r>
          </a:p>
          <a:p>
            <a:pPr lvl="1">
              <a:lnSpc>
                <a:spcPts val="1600"/>
              </a:lnSpc>
              <a:spcBef>
                <a:spcPts val="0"/>
              </a:spcBef>
              <a:spcAft>
                <a:spcPts val="300"/>
              </a:spcAft>
              <a:defRPr/>
            </a:pPr>
            <a:r>
              <a:rPr lang="fi-FI" altLang="fi-FI" sz="1400" dirty="0"/>
              <a:t>Pituudella painotettu yhdistelmäajoneuvojen KVL (KVLYHD) (uusi)</a:t>
            </a:r>
          </a:p>
          <a:p>
            <a:pPr lvl="1">
              <a:lnSpc>
                <a:spcPts val="1600"/>
              </a:lnSpc>
              <a:spcBef>
                <a:spcPts val="0"/>
              </a:spcBef>
              <a:spcAft>
                <a:spcPts val="300"/>
              </a:spcAft>
              <a:defRPr/>
            </a:pPr>
            <a:r>
              <a:rPr lang="fi-FI" altLang="fi-FI" sz="1400" dirty="0"/>
              <a:t>Painorajoitetut sillat (uusi)</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19</a:t>
            </a:fld>
            <a:endParaRPr lang="fi-FI" dirty="0"/>
          </a:p>
        </p:txBody>
      </p:sp>
    </p:spTree>
    <p:extLst>
      <p:ext uri="{BB962C8B-B14F-4D97-AF65-F5344CB8AC3E}">
        <p14:creationId xmlns:p14="http://schemas.microsoft.com/office/powerpoint/2010/main" val="3869945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dirty="0"/>
              <a:t>Sisältö</a:t>
            </a:r>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lstStyle/>
          <a:p>
            <a:pPr lvl="1">
              <a:spcBef>
                <a:spcPts val="0"/>
              </a:spcBef>
            </a:pPr>
            <a:r>
              <a:rPr lang="fi-FI" sz="1200" dirty="0"/>
              <a:t>Esipuhe						…3</a:t>
            </a:r>
          </a:p>
          <a:p>
            <a:pPr lvl="1">
              <a:spcBef>
                <a:spcPts val="0"/>
              </a:spcBef>
            </a:pPr>
            <a:r>
              <a:rPr lang="fi-FI" sz="1200" dirty="0"/>
              <a:t>Työn tausta						…5</a:t>
            </a:r>
          </a:p>
          <a:p>
            <a:pPr lvl="2">
              <a:spcBef>
                <a:spcPts val="0"/>
              </a:spcBef>
              <a:buFont typeface="Arial" panose="020B0604020202020204" pitchFamily="34" charset="0"/>
              <a:buChar char="•"/>
            </a:pPr>
            <a:r>
              <a:rPr lang="fi-FI" sz="1200" dirty="0"/>
              <a:t>Yleistä						…5</a:t>
            </a:r>
          </a:p>
          <a:p>
            <a:pPr lvl="2">
              <a:spcBef>
                <a:spcPts val="0"/>
              </a:spcBef>
              <a:buFont typeface="Arial" panose="020B0604020202020204" pitchFamily="34" charset="0"/>
              <a:buChar char="•"/>
            </a:pPr>
            <a:r>
              <a:rPr lang="fi-FI" sz="1200" dirty="0"/>
              <a:t>Kaakkois-Suomen ELY-keskus				…6</a:t>
            </a:r>
          </a:p>
          <a:p>
            <a:pPr lvl="1">
              <a:spcBef>
                <a:spcPts val="0"/>
              </a:spcBef>
            </a:pPr>
            <a:r>
              <a:rPr lang="fi-FI" sz="1200" dirty="0"/>
              <a:t>Työn tavoitteet ja hyödyntäminen				…7</a:t>
            </a:r>
          </a:p>
          <a:p>
            <a:pPr lvl="1">
              <a:spcBef>
                <a:spcPts val="0"/>
              </a:spcBef>
            </a:pPr>
            <a:r>
              <a:rPr lang="fi-FI" sz="1200" dirty="0"/>
              <a:t>Keskeisimmät erot edelliseen merkittävyysluokitukseen ja saavutettavat hyödyt	…8</a:t>
            </a:r>
          </a:p>
          <a:p>
            <a:pPr lvl="1">
              <a:spcBef>
                <a:spcPts val="0"/>
              </a:spcBef>
            </a:pPr>
            <a:r>
              <a:rPr lang="fi-FI" sz="1200" dirty="0"/>
              <a:t>Työn rajaus ja lähtötiedot					…9</a:t>
            </a:r>
          </a:p>
          <a:p>
            <a:pPr lvl="2">
              <a:spcBef>
                <a:spcPts val="0"/>
              </a:spcBef>
              <a:buFont typeface="Arial" panose="020B0604020202020204" pitchFamily="34" charset="0"/>
              <a:buChar char="•"/>
            </a:pPr>
            <a:r>
              <a:rPr lang="fi-FI" sz="1200" dirty="0"/>
              <a:t>Suunnittelualueen rajaus				…9</a:t>
            </a:r>
          </a:p>
          <a:p>
            <a:pPr lvl="2">
              <a:spcBef>
                <a:spcPts val="0"/>
              </a:spcBef>
              <a:buFont typeface="Arial" panose="020B0604020202020204" pitchFamily="34" charset="0"/>
              <a:buChar char="•"/>
            </a:pPr>
            <a:r>
              <a:rPr lang="fi-FI" sz="1200" dirty="0"/>
              <a:t>Merkittävyysluokituksessa käytetyt lähtötiedot			…10</a:t>
            </a:r>
          </a:p>
          <a:p>
            <a:pPr lvl="1">
              <a:spcBef>
                <a:spcPts val="0"/>
              </a:spcBef>
            </a:pPr>
            <a:r>
              <a:rPr lang="fi-FI" sz="1200" dirty="0"/>
              <a:t>Työssä käytetyt painotukset					…12</a:t>
            </a:r>
          </a:p>
          <a:p>
            <a:pPr lvl="1">
              <a:spcBef>
                <a:spcPts val="0"/>
              </a:spcBef>
            </a:pPr>
            <a:r>
              <a:rPr lang="fi-FI" sz="1200" dirty="0"/>
              <a:t>Työssä käytetyt menetelmät					…13</a:t>
            </a:r>
          </a:p>
          <a:p>
            <a:pPr lvl="2">
              <a:spcBef>
                <a:spcPts val="0"/>
              </a:spcBef>
              <a:buFont typeface="Arial" panose="020B0604020202020204" pitchFamily="34" charset="0"/>
              <a:buChar char="•"/>
            </a:pPr>
            <a:r>
              <a:rPr lang="fi-FI" sz="1200" dirty="0"/>
              <a:t>Yleistä						…13</a:t>
            </a:r>
          </a:p>
          <a:p>
            <a:pPr lvl="2">
              <a:spcBef>
                <a:spcPts val="0"/>
              </a:spcBef>
              <a:buFont typeface="Arial" panose="020B0604020202020204" pitchFamily="34" charset="0"/>
              <a:buChar char="•"/>
            </a:pPr>
            <a:r>
              <a:rPr lang="fi-FI" sz="1200" dirty="0"/>
              <a:t>Pääluokat, merkittävyystekijät ja niiden pisteytys			…15</a:t>
            </a:r>
          </a:p>
          <a:p>
            <a:pPr lvl="2">
              <a:spcBef>
                <a:spcPts val="0"/>
              </a:spcBef>
              <a:buFont typeface="Arial" panose="020B0604020202020204" pitchFamily="34" charset="0"/>
              <a:buChar char="•"/>
            </a:pPr>
            <a:r>
              <a:rPr lang="fi-FI" sz="1200" dirty="0"/>
              <a:t>Menetelmäkuvaus pääluokittain, säännöllinen henkilöliikenne		…16</a:t>
            </a:r>
          </a:p>
          <a:p>
            <a:pPr lvl="2">
              <a:spcBef>
                <a:spcPts val="0"/>
              </a:spcBef>
              <a:buFont typeface="Arial" panose="020B0604020202020204" pitchFamily="34" charset="0"/>
              <a:buChar char="•"/>
            </a:pPr>
            <a:r>
              <a:rPr lang="fi-FI" sz="1200" dirty="0"/>
              <a:t>Menetelmäkuvaus pääluokittain, säännöllinen tavaraliikenne		…17</a:t>
            </a:r>
          </a:p>
          <a:p>
            <a:pPr lvl="2">
              <a:spcBef>
                <a:spcPts val="0"/>
              </a:spcBef>
              <a:buFont typeface="Arial" panose="020B0604020202020204" pitchFamily="34" charset="0"/>
              <a:buChar char="•"/>
            </a:pPr>
            <a:r>
              <a:rPr lang="fi-FI" sz="1200" dirty="0"/>
              <a:t>Menetelmäkuvaus pääluokittain, muut tekijät			…18</a:t>
            </a:r>
          </a:p>
          <a:p>
            <a:pPr lvl="1">
              <a:spcBef>
                <a:spcPts val="0"/>
              </a:spcBef>
            </a:pPr>
            <a:r>
              <a:rPr lang="fi-FI" sz="1200" dirty="0"/>
              <a:t>Merkittävyystietokantaan kuuluvat lisätiedot				…19</a:t>
            </a:r>
          </a:p>
          <a:p>
            <a:pPr lvl="1">
              <a:spcBef>
                <a:spcPts val="0"/>
              </a:spcBef>
            </a:pPr>
            <a:r>
              <a:rPr lang="fi-FI" sz="1200" dirty="0"/>
              <a:t>Tieosien jako merkittävyysluokkiin				…20</a:t>
            </a:r>
          </a:p>
          <a:p>
            <a:pPr lvl="1">
              <a:spcBef>
                <a:spcPts val="0"/>
              </a:spcBef>
            </a:pPr>
            <a:r>
              <a:rPr lang="fi-FI" sz="1200" dirty="0"/>
              <a:t>Merkittävyysluokituksen käyttö ja jatkotoimenpiteet			…22</a:t>
            </a:r>
          </a:p>
          <a:p>
            <a:pPr lvl="2">
              <a:spcBef>
                <a:spcPts val="0"/>
              </a:spcBef>
              <a:buFont typeface="Arial" panose="020B0604020202020204" pitchFamily="34" charset="0"/>
              <a:buChar char="•"/>
            </a:pPr>
            <a:r>
              <a:rPr lang="fi-FI" sz="1200" dirty="0"/>
              <a:t>Merkittävyysluokituksen käyttö				…22</a:t>
            </a:r>
          </a:p>
          <a:p>
            <a:pPr lvl="2">
              <a:spcBef>
                <a:spcPts val="0"/>
              </a:spcBef>
              <a:buFont typeface="Arial" panose="020B0604020202020204" pitchFamily="34" charset="0"/>
              <a:buChar char="•"/>
            </a:pPr>
            <a:r>
              <a:rPr lang="fi-FI" sz="1200" dirty="0"/>
              <a:t>Herkkyystarkastelut					…23</a:t>
            </a:r>
          </a:p>
          <a:p>
            <a:pPr lvl="2">
              <a:spcBef>
                <a:spcPts val="0"/>
              </a:spcBef>
              <a:buFont typeface="Arial" panose="020B0604020202020204" pitchFamily="34" charset="0"/>
              <a:buChar char="•"/>
            </a:pPr>
            <a:r>
              <a:rPr lang="fi-FI" sz="1200" dirty="0"/>
              <a:t>Erillisosiot						…24</a:t>
            </a:r>
          </a:p>
          <a:p>
            <a:pPr lvl="2">
              <a:spcBef>
                <a:spcPts val="0"/>
              </a:spcBef>
              <a:buFont typeface="Arial" panose="020B0604020202020204" pitchFamily="34" charset="0"/>
              <a:buChar char="•"/>
            </a:pPr>
            <a:r>
              <a:rPr lang="fi-FI" sz="1200" dirty="0"/>
              <a:t>Tietokannan ylläpito					…25</a:t>
            </a:r>
          </a:p>
          <a:p>
            <a:pPr lvl="1">
              <a:spcBef>
                <a:spcPts val="0"/>
              </a:spcBef>
            </a:pPr>
            <a:r>
              <a:rPr lang="fi-FI" sz="1200" dirty="0"/>
              <a:t>Liitteet						…26</a:t>
            </a:r>
          </a:p>
          <a:p>
            <a:pPr lvl="1">
              <a:spcBef>
                <a:spcPts val="0"/>
              </a:spcBef>
            </a:pPr>
            <a:endParaRPr lang="fi-FI" sz="12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a:t>
            </a:fld>
            <a:endParaRPr lang="fi-FI" dirty="0"/>
          </a:p>
        </p:txBody>
      </p:sp>
    </p:spTree>
    <p:extLst>
      <p:ext uri="{BB962C8B-B14F-4D97-AF65-F5344CB8AC3E}">
        <p14:creationId xmlns:p14="http://schemas.microsoft.com/office/powerpoint/2010/main" val="372054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sz="3600" dirty="0"/>
              <a:t>Tieosien jako merkittävyysluokkiin (1/2)</a:t>
            </a:r>
            <a:br>
              <a:rPr lang="fi-FI" altLang="fi-FI" sz="3600" dirty="0"/>
            </a:br>
            <a:r>
              <a:rPr lang="fi-FI" altLang="fi-FI" sz="2600" dirty="0"/>
              <a:t>(1=merkittävin … 4=vähiten merkittävä)</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lnSpc>
                <a:spcPts val="1600"/>
              </a:lnSpc>
              <a:spcAft>
                <a:spcPts val="600"/>
              </a:spcAft>
            </a:pPr>
            <a:r>
              <a:rPr lang="fi-FI" sz="1800" dirty="0"/>
              <a:t>Päätettyjen merkittävyystekijöiden sekä niiden pisteiden ja painoarvojen perusteella kullekin tieosalle on laskettu merkittävyyspisteiden summa. Lopullinen luokitus tehtiin jakamalla kaikki tieosat pisteiden perusteella neljään eri merkittävyysluokkaan 1–4, joista 1 on merkittävin ja 4 vähiten merkittävä.</a:t>
            </a:r>
          </a:p>
          <a:p>
            <a:pPr>
              <a:lnSpc>
                <a:spcPts val="1600"/>
              </a:lnSpc>
              <a:spcAft>
                <a:spcPts val="600"/>
              </a:spcAft>
            </a:pPr>
            <a:r>
              <a:rPr lang="fi-FI" sz="1800" dirty="0"/>
              <a:t>Merkittävyysluokkaan 1 kuuluvat 5 prosenttia eniten merkittävyyspisteitä saaneista tieosista. Vastaavasti merkittävyysluokkaan 2 kuuluvat ne 20 prosenttia seuraavaksi eniten ja merkittävyysluokkaan 3 ne 50 prosenttia tämän jälkeen seuraavaksi eniten merkittävyyspisteitä saaneista tieosista. Alimpaan merkittävyysluokkaan 4 kuuluvat 25 prosenttia vähiten merkittävyyspisteitä saaneet tieosat.</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20</a:t>
            </a:fld>
            <a:endParaRPr lang="fi-FI" dirty="0"/>
          </a:p>
        </p:txBody>
      </p:sp>
      <p:pic>
        <p:nvPicPr>
          <p:cNvPr id="5" name="Kuva 4">
            <a:extLst>
              <a:ext uri="{FF2B5EF4-FFF2-40B4-BE49-F238E27FC236}">
                <a16:creationId xmlns:a16="http://schemas.microsoft.com/office/drawing/2014/main" id="{F2CCCBF5-F64E-4E35-AF4F-893E38A47A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0134" y="3856832"/>
            <a:ext cx="5832647" cy="2698116"/>
          </a:xfrm>
          <a:prstGeom prst="rect">
            <a:avLst/>
          </a:prstGeom>
        </p:spPr>
      </p:pic>
    </p:spTree>
    <p:extLst>
      <p:ext uri="{BB962C8B-B14F-4D97-AF65-F5344CB8AC3E}">
        <p14:creationId xmlns:p14="http://schemas.microsoft.com/office/powerpoint/2010/main" val="255097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sz="3600" dirty="0"/>
              <a:t>Tieosien jako merkittävyysluokkiin (2/2)</a:t>
            </a:r>
            <a:br>
              <a:rPr lang="fi-FI" altLang="fi-FI" sz="3600" dirty="0"/>
            </a:br>
            <a:r>
              <a:rPr lang="fi-FI" altLang="fi-FI" sz="2600" dirty="0"/>
              <a:t>(1=merkittävin … 4=vähiten merkittävä)</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21</a:t>
            </a:fld>
            <a:endParaRPr lang="fi-FI" dirty="0"/>
          </a:p>
        </p:txBody>
      </p:sp>
      <p:pic>
        <p:nvPicPr>
          <p:cNvPr id="8" name="Sisällön paikkamerkki 5">
            <a:extLst>
              <a:ext uri="{FF2B5EF4-FFF2-40B4-BE49-F238E27FC236}">
                <a16:creationId xmlns:a16="http://schemas.microsoft.com/office/drawing/2014/main" id="{77CA5A5D-760E-44DD-9827-A005B096B2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7866" y="1589984"/>
            <a:ext cx="6984752" cy="4939026"/>
          </a:xfrm>
        </p:spPr>
      </p:pic>
      <p:sp>
        <p:nvSpPr>
          <p:cNvPr id="11" name="Sisällön paikkamerkki 2">
            <a:extLst>
              <a:ext uri="{FF2B5EF4-FFF2-40B4-BE49-F238E27FC236}">
                <a16:creationId xmlns:a16="http://schemas.microsoft.com/office/drawing/2014/main" id="{68F448FF-1EF8-463B-AA1A-28E9C5594E4C}"/>
              </a:ext>
            </a:extLst>
          </p:cNvPr>
          <p:cNvSpPr txBox="1">
            <a:spLocks/>
          </p:cNvSpPr>
          <p:nvPr/>
        </p:nvSpPr>
        <p:spPr>
          <a:xfrm>
            <a:off x="8367048" y="1593665"/>
            <a:ext cx="2992251" cy="4089201"/>
          </a:xfrm>
          <a:prstGeom prst="rect">
            <a:avLst/>
          </a:prstGeom>
        </p:spPr>
        <p:txBody>
          <a:bodyPr vert="horz" lIns="0" tIns="0" rIns="0" bIns="0" rtlCol="0" anchor="t" anchorCtr="0">
            <a:normAutofit/>
          </a:bodyPr>
          <a:lst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None/>
              <a:defRPr/>
            </a:pPr>
            <a:r>
              <a:rPr lang="fi-FI" altLang="fi-FI" sz="1800" u="sng" dirty="0"/>
              <a:t>Vähäliikenteinen tieverkko</a:t>
            </a:r>
          </a:p>
          <a:p>
            <a:pPr>
              <a:lnSpc>
                <a:spcPts val="1600"/>
              </a:lnSpc>
              <a:defRPr/>
            </a:pPr>
            <a:r>
              <a:rPr lang="fi-FI" altLang="fi-FI" sz="1600" dirty="0"/>
              <a:t>Maksimipistemäärä 9,7</a:t>
            </a:r>
          </a:p>
          <a:p>
            <a:pPr lvl="1">
              <a:lnSpc>
                <a:spcPts val="1600"/>
              </a:lnSpc>
              <a:spcBef>
                <a:spcPts val="300"/>
              </a:spcBef>
              <a:defRPr/>
            </a:pPr>
            <a:r>
              <a:rPr lang="fi-FI" altLang="fi-FI" sz="1400" dirty="0" err="1"/>
              <a:t>mt</a:t>
            </a:r>
            <a:r>
              <a:rPr lang="fi-FI" altLang="fi-FI" sz="1400" dirty="0"/>
              <a:t> 160, tieosa 312</a:t>
            </a:r>
          </a:p>
          <a:p>
            <a:pPr>
              <a:lnSpc>
                <a:spcPts val="1600"/>
              </a:lnSpc>
              <a:defRPr/>
            </a:pPr>
            <a:r>
              <a:rPr lang="fi-FI" altLang="fi-FI" sz="1600" dirty="0"/>
              <a:t>Minimipistemäärä 0,4</a:t>
            </a:r>
          </a:p>
          <a:p>
            <a:pPr lvl="1">
              <a:lnSpc>
                <a:spcPts val="1600"/>
              </a:lnSpc>
              <a:spcBef>
                <a:spcPts val="300"/>
              </a:spcBef>
              <a:defRPr/>
            </a:pPr>
            <a:r>
              <a:rPr lang="fi-FI" altLang="fi-FI" sz="1400" dirty="0" err="1"/>
              <a:t>mt</a:t>
            </a:r>
            <a:r>
              <a:rPr lang="fi-FI" altLang="fi-FI" sz="1400" dirty="0"/>
              <a:t> 14894, tieosa 1</a:t>
            </a:r>
          </a:p>
          <a:p>
            <a:pPr lvl="1">
              <a:lnSpc>
                <a:spcPts val="1600"/>
              </a:lnSpc>
              <a:spcBef>
                <a:spcPts val="300"/>
              </a:spcBef>
              <a:defRPr/>
            </a:pPr>
            <a:r>
              <a:rPr lang="fi-FI" altLang="fi-FI" sz="1400" dirty="0" err="1"/>
              <a:t>mt</a:t>
            </a:r>
            <a:r>
              <a:rPr lang="fi-FI" altLang="fi-FI" sz="1400" dirty="0"/>
              <a:t> 14745, tieosa 3</a:t>
            </a:r>
          </a:p>
          <a:p>
            <a:pPr lvl="1">
              <a:lnSpc>
                <a:spcPts val="1600"/>
              </a:lnSpc>
              <a:spcBef>
                <a:spcPts val="300"/>
              </a:spcBef>
              <a:defRPr/>
            </a:pPr>
            <a:r>
              <a:rPr lang="fi-FI" altLang="fi-FI" sz="1400" dirty="0" err="1"/>
              <a:t>mt</a:t>
            </a:r>
            <a:r>
              <a:rPr lang="fi-FI" altLang="fi-FI" sz="1400" dirty="0"/>
              <a:t> 14788, tieosa 1</a:t>
            </a:r>
          </a:p>
          <a:p>
            <a:pPr>
              <a:lnSpc>
                <a:spcPts val="1600"/>
              </a:lnSpc>
              <a:spcBef>
                <a:spcPts val="300"/>
              </a:spcBef>
              <a:defRPr/>
            </a:pPr>
            <a:endParaRPr lang="fi-FI" altLang="fi-FI" sz="1600" dirty="0"/>
          </a:p>
          <a:p>
            <a:pPr marL="0" indent="0">
              <a:lnSpc>
                <a:spcPts val="1600"/>
              </a:lnSpc>
              <a:buNone/>
              <a:defRPr/>
            </a:pPr>
            <a:r>
              <a:rPr lang="fi-FI" altLang="fi-FI" sz="1800" u="sng" dirty="0"/>
              <a:t>Keskivilkas tieverkko</a:t>
            </a:r>
          </a:p>
          <a:p>
            <a:pPr>
              <a:lnSpc>
                <a:spcPts val="1600"/>
              </a:lnSpc>
              <a:defRPr/>
            </a:pPr>
            <a:r>
              <a:rPr lang="fi-FI" altLang="fi-FI" sz="1600" dirty="0"/>
              <a:t>Maksimipistemäärä 12,5</a:t>
            </a:r>
          </a:p>
          <a:p>
            <a:pPr lvl="1">
              <a:lnSpc>
                <a:spcPts val="1600"/>
              </a:lnSpc>
              <a:spcBef>
                <a:spcPts val="300"/>
              </a:spcBef>
              <a:defRPr/>
            </a:pPr>
            <a:r>
              <a:rPr lang="fi-FI" altLang="fi-FI" sz="1400" dirty="0" err="1"/>
              <a:t>mt</a:t>
            </a:r>
            <a:r>
              <a:rPr lang="fi-FI" altLang="fi-FI" sz="1400" dirty="0"/>
              <a:t> 387, tieosa 1</a:t>
            </a:r>
          </a:p>
          <a:p>
            <a:pPr>
              <a:lnSpc>
                <a:spcPts val="1600"/>
              </a:lnSpc>
              <a:defRPr/>
            </a:pPr>
            <a:r>
              <a:rPr lang="fi-FI" altLang="fi-FI" sz="1600" dirty="0"/>
              <a:t>Minimipistemäärä 4,8</a:t>
            </a:r>
          </a:p>
          <a:p>
            <a:pPr lvl="1">
              <a:lnSpc>
                <a:spcPts val="1600"/>
              </a:lnSpc>
              <a:spcBef>
                <a:spcPts val="300"/>
              </a:spcBef>
              <a:defRPr/>
            </a:pPr>
            <a:r>
              <a:rPr lang="fi-FI" altLang="fi-FI" sz="1400" dirty="0" err="1"/>
              <a:t>mt</a:t>
            </a:r>
            <a:r>
              <a:rPr lang="fi-FI" altLang="fi-FI" sz="1400" dirty="0"/>
              <a:t> 14590, tieosa 1</a:t>
            </a:r>
          </a:p>
        </p:txBody>
      </p:sp>
      <p:sp>
        <p:nvSpPr>
          <p:cNvPr id="3" name="Tekstiruutu 2">
            <a:extLst>
              <a:ext uri="{FF2B5EF4-FFF2-40B4-BE49-F238E27FC236}">
                <a16:creationId xmlns:a16="http://schemas.microsoft.com/office/drawing/2014/main" id="{4051249E-86D3-43E8-B5B2-05B148159307}"/>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A4A1BA24-0490-422D-871F-3BAD5ADE594F}"/>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9" name="Tekstiruutu 8">
            <a:extLst>
              <a:ext uri="{FF2B5EF4-FFF2-40B4-BE49-F238E27FC236}">
                <a16:creationId xmlns:a16="http://schemas.microsoft.com/office/drawing/2014/main" id="{D51F1248-DF2E-40F3-92FD-841BC09143FB}"/>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10" name="Tekstiruutu 9">
            <a:extLst>
              <a:ext uri="{FF2B5EF4-FFF2-40B4-BE49-F238E27FC236}">
                <a16:creationId xmlns:a16="http://schemas.microsoft.com/office/drawing/2014/main" id="{B39898CB-D461-4D22-BCC3-9EAE1D457EF9}"/>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2" name="Tekstiruutu 11">
            <a:extLst>
              <a:ext uri="{FF2B5EF4-FFF2-40B4-BE49-F238E27FC236}">
                <a16:creationId xmlns:a16="http://schemas.microsoft.com/office/drawing/2014/main" id="{62F81A55-A4F7-4847-A988-C36CBE99E1AA}"/>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3" name="Tekstiruutu 12">
            <a:extLst>
              <a:ext uri="{FF2B5EF4-FFF2-40B4-BE49-F238E27FC236}">
                <a16:creationId xmlns:a16="http://schemas.microsoft.com/office/drawing/2014/main" id="{0E2B1A09-9EB5-42DA-91DD-BA6B274451EE}"/>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4" name="Tekstiruutu 13">
            <a:extLst>
              <a:ext uri="{FF2B5EF4-FFF2-40B4-BE49-F238E27FC236}">
                <a16:creationId xmlns:a16="http://schemas.microsoft.com/office/drawing/2014/main" id="{680CF03B-BAC3-4C2A-991C-1AA58137E711}"/>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5" name="Tekstiruutu 14">
            <a:extLst>
              <a:ext uri="{FF2B5EF4-FFF2-40B4-BE49-F238E27FC236}">
                <a16:creationId xmlns:a16="http://schemas.microsoft.com/office/drawing/2014/main" id="{4D742BF7-79E4-4755-8DD4-ECF27142CF52}"/>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6" name="Tekstiruutu 15">
            <a:extLst>
              <a:ext uri="{FF2B5EF4-FFF2-40B4-BE49-F238E27FC236}">
                <a16:creationId xmlns:a16="http://schemas.microsoft.com/office/drawing/2014/main" id="{8AFB0053-5EF1-40AC-ABBF-A31A0DDB4728}"/>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7" name="Tekstiruutu 16">
            <a:extLst>
              <a:ext uri="{FF2B5EF4-FFF2-40B4-BE49-F238E27FC236}">
                <a16:creationId xmlns:a16="http://schemas.microsoft.com/office/drawing/2014/main" id="{29FB4ABA-9A2D-47E5-8D00-49ABC1394222}"/>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8" name="Tekstiruutu 17">
            <a:extLst>
              <a:ext uri="{FF2B5EF4-FFF2-40B4-BE49-F238E27FC236}">
                <a16:creationId xmlns:a16="http://schemas.microsoft.com/office/drawing/2014/main" id="{3E921C4D-CD69-4C06-867C-9282B6EE1CFC}"/>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9" name="Tekstiruutu 18">
            <a:extLst>
              <a:ext uri="{FF2B5EF4-FFF2-40B4-BE49-F238E27FC236}">
                <a16:creationId xmlns:a16="http://schemas.microsoft.com/office/drawing/2014/main" id="{568AFA02-6783-4757-AB69-1D9D27FDC9F6}"/>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20" name="Tekstiruutu 19">
            <a:extLst>
              <a:ext uri="{FF2B5EF4-FFF2-40B4-BE49-F238E27FC236}">
                <a16:creationId xmlns:a16="http://schemas.microsoft.com/office/drawing/2014/main" id="{42DE40D9-3A2D-4D3E-8835-11A6CCF0AB52}"/>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21" name="Tekstiruutu 20">
            <a:extLst>
              <a:ext uri="{FF2B5EF4-FFF2-40B4-BE49-F238E27FC236}">
                <a16:creationId xmlns:a16="http://schemas.microsoft.com/office/drawing/2014/main" id="{AE6BE1E9-4032-4F8D-913E-00E9E083D787}"/>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2" name="Tekstiruutu 21">
            <a:extLst>
              <a:ext uri="{FF2B5EF4-FFF2-40B4-BE49-F238E27FC236}">
                <a16:creationId xmlns:a16="http://schemas.microsoft.com/office/drawing/2014/main" id="{DDB011A0-6101-4FEF-B09F-D8B8547B9B8C}"/>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918671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sz="3400" dirty="0"/>
              <a:t>Merkittävyysluokituksen käyttö ja jatkotoimenpiteet</a:t>
            </a:r>
            <a:br>
              <a:rPr lang="fi-FI" altLang="fi-FI" sz="3600" dirty="0"/>
            </a:br>
            <a:r>
              <a:rPr lang="fi-FI" altLang="fi-FI" sz="2400" dirty="0"/>
              <a:t>Merkittävyysluokituksen käyttö</a:t>
            </a:r>
            <a:endParaRPr lang="fi-FI" sz="24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lnSpc>
                <a:spcPts val="1600"/>
              </a:lnSpc>
              <a:spcAft>
                <a:spcPts val="600"/>
              </a:spcAft>
            </a:pPr>
            <a:r>
              <a:rPr lang="fi-FI" sz="1800" dirty="0"/>
              <a:t>Merkittävyysluokitus on ennen kaikkea työkalu erityisesti ylläpidon ja päivittäisen kunnossapidon toimien arviointiin ja hankkeiden ohjelmointiin. Työssä laaditun </a:t>
            </a:r>
            <a:r>
              <a:rPr lang="fi-FI" sz="1800" dirty="0" err="1"/>
              <a:t>excel</a:t>
            </a:r>
            <a:r>
              <a:rPr lang="fi-FI" sz="1800" dirty="0"/>
              <a:t>-tietokannan avulla voidaan tehdä lisäanalyysejä esimerkiksi silloin, kun halutaan asettaa tiet parantamisen osalta kiireellisyysjärjestykseen. Merkittävyysluokitus toimii myös apuvälineenä sidosryhmien, kuten esimerkiksi maakuntaliittojen ja kuntien, kanssa käytävässä vuoropuhelussa.</a:t>
            </a:r>
          </a:p>
          <a:p>
            <a:pPr>
              <a:lnSpc>
                <a:spcPts val="1600"/>
              </a:lnSpc>
              <a:spcAft>
                <a:spcPts val="600"/>
              </a:spcAft>
            </a:pPr>
            <a:r>
              <a:rPr lang="fi-FI" sz="1800" dirty="0"/>
              <a:t>Merkittävyysluokitusta voidaan käyttää apuna arvioitaessa mm.:</a:t>
            </a:r>
          </a:p>
          <a:p>
            <a:pPr lvl="1">
              <a:lnSpc>
                <a:spcPts val="1600"/>
              </a:lnSpc>
              <a:spcBef>
                <a:spcPts val="300"/>
              </a:spcBef>
              <a:spcAft>
                <a:spcPts val="300"/>
              </a:spcAft>
              <a:defRPr/>
            </a:pPr>
            <a:r>
              <a:rPr lang="fi-FI" sz="1400" dirty="0"/>
              <a:t>Päällystettyjen teiden rakenteen parantamista</a:t>
            </a:r>
          </a:p>
          <a:p>
            <a:pPr lvl="1">
              <a:lnSpc>
                <a:spcPts val="1600"/>
              </a:lnSpc>
              <a:spcBef>
                <a:spcPts val="300"/>
              </a:spcBef>
              <a:spcAft>
                <a:spcPts val="300"/>
              </a:spcAft>
              <a:defRPr/>
            </a:pPr>
            <a:r>
              <a:rPr lang="fi-FI" sz="1400" dirty="0"/>
              <a:t>Päällystetyn tien muuttamista/kunnostamista soratieksi</a:t>
            </a:r>
          </a:p>
          <a:p>
            <a:pPr lvl="1">
              <a:lnSpc>
                <a:spcPts val="1600"/>
              </a:lnSpc>
              <a:spcBef>
                <a:spcPts val="300"/>
              </a:spcBef>
              <a:spcAft>
                <a:spcPts val="300"/>
              </a:spcAft>
              <a:defRPr/>
            </a:pPr>
            <a:r>
              <a:rPr lang="fi-FI" sz="1400" dirty="0"/>
              <a:t>Päällystettyjen teiden ylläpitoluokkaa</a:t>
            </a:r>
          </a:p>
          <a:p>
            <a:pPr lvl="1">
              <a:lnSpc>
                <a:spcPts val="1600"/>
              </a:lnSpc>
              <a:spcBef>
                <a:spcPts val="300"/>
              </a:spcBef>
              <a:spcAft>
                <a:spcPts val="300"/>
              </a:spcAft>
              <a:defRPr/>
            </a:pPr>
            <a:r>
              <a:rPr lang="fi-FI" sz="1400" dirty="0"/>
              <a:t>Vähäliikenteisten teiden uudelleenpäällystämistarvetta</a:t>
            </a:r>
          </a:p>
          <a:p>
            <a:pPr lvl="1">
              <a:lnSpc>
                <a:spcPts val="1600"/>
              </a:lnSpc>
              <a:spcBef>
                <a:spcPts val="300"/>
              </a:spcBef>
              <a:spcAft>
                <a:spcPts val="300"/>
              </a:spcAft>
              <a:defRPr/>
            </a:pPr>
            <a:r>
              <a:rPr lang="fi-FI" sz="1400" dirty="0"/>
              <a:t>Soratieluokitusta</a:t>
            </a:r>
          </a:p>
          <a:p>
            <a:pPr lvl="1">
              <a:lnSpc>
                <a:spcPts val="1600"/>
              </a:lnSpc>
              <a:spcBef>
                <a:spcPts val="300"/>
              </a:spcBef>
              <a:spcAft>
                <a:spcPts val="300"/>
              </a:spcAft>
              <a:defRPr/>
            </a:pPr>
            <a:r>
              <a:rPr lang="fi-FI" sz="1400" dirty="0"/>
              <a:t>Hoitoluokitusta</a:t>
            </a:r>
          </a:p>
          <a:p>
            <a:pPr lvl="1">
              <a:lnSpc>
                <a:spcPts val="1600"/>
              </a:lnSpc>
              <a:spcBef>
                <a:spcPts val="300"/>
              </a:spcBef>
              <a:spcAft>
                <a:spcPts val="300"/>
              </a:spcAft>
              <a:defRPr/>
            </a:pPr>
            <a:r>
              <a:rPr lang="fi-FI" sz="1400" dirty="0"/>
              <a:t>Siltojen kunnostustarvetta</a:t>
            </a:r>
          </a:p>
          <a:p>
            <a:pPr lvl="1">
              <a:lnSpc>
                <a:spcPts val="1600"/>
              </a:lnSpc>
              <a:spcBef>
                <a:spcPts val="300"/>
              </a:spcBef>
              <a:spcAft>
                <a:spcPts val="300"/>
              </a:spcAft>
              <a:defRPr/>
            </a:pPr>
            <a:r>
              <a:rPr lang="fi-FI" sz="1400" dirty="0"/>
              <a:t>Ylläpidon ja peruskorjausten toimenpiteiden priorisointia ja valintaa sekä tätä kautta myös toimenpiteen yhteiskuntataloudellisia vaikutuksia</a:t>
            </a:r>
          </a:p>
          <a:p>
            <a:pPr lvl="1">
              <a:lnSpc>
                <a:spcPts val="1600"/>
              </a:lnSpc>
              <a:spcBef>
                <a:spcPts val="300"/>
              </a:spcBef>
              <a:spcAft>
                <a:spcPts val="300"/>
              </a:spcAft>
              <a:defRPr/>
            </a:pPr>
            <a:r>
              <a:rPr lang="fi-FI" sz="1400" dirty="0" err="1"/>
              <a:t>Täsmähoitokohteita</a:t>
            </a:r>
            <a:endParaRPr lang="fi-FI" sz="1400" dirty="0"/>
          </a:p>
          <a:p>
            <a:pPr lvl="1">
              <a:lnSpc>
                <a:spcPts val="1600"/>
              </a:lnSpc>
              <a:spcBef>
                <a:spcPts val="300"/>
              </a:spcBef>
              <a:spcAft>
                <a:spcPts val="300"/>
              </a:spcAft>
              <a:defRPr/>
            </a:pPr>
            <a:r>
              <a:rPr lang="fi-FI" sz="1400" dirty="0"/>
              <a:t>Tien hallinnollisen luokituksen muutoksia</a:t>
            </a:r>
          </a:p>
          <a:p>
            <a:pPr lvl="1">
              <a:lnSpc>
                <a:spcPts val="1600"/>
              </a:lnSpc>
              <a:spcBef>
                <a:spcPts val="300"/>
              </a:spcBef>
              <a:spcAft>
                <a:spcPts val="300"/>
              </a:spcAft>
              <a:defRPr/>
            </a:pPr>
            <a:r>
              <a:rPr lang="fi-FI" sz="1400" dirty="0"/>
              <a:t>Yksityistie / maantie -rajapintatarkasteluita.</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22</a:t>
            </a:fld>
            <a:endParaRPr lang="fi-FI" dirty="0"/>
          </a:p>
        </p:txBody>
      </p:sp>
    </p:spTree>
    <p:extLst>
      <p:ext uri="{BB962C8B-B14F-4D97-AF65-F5344CB8AC3E}">
        <p14:creationId xmlns:p14="http://schemas.microsoft.com/office/powerpoint/2010/main" val="921206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sz="3400" dirty="0"/>
              <a:t>Merkittävyysluokituksen käyttö ja jatkotoimenpiteet</a:t>
            </a:r>
            <a:br>
              <a:rPr lang="fi-FI" altLang="fi-FI" sz="3600" dirty="0"/>
            </a:br>
            <a:r>
              <a:rPr lang="fi-FI" altLang="fi-FI" sz="2400" dirty="0"/>
              <a:t>Herkkyystarkastelut</a:t>
            </a:r>
            <a:endParaRPr lang="fi-FI" sz="24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lnSpc>
                <a:spcPts val="1600"/>
              </a:lnSpc>
              <a:spcAft>
                <a:spcPts val="600"/>
              </a:spcAft>
            </a:pPr>
            <a:r>
              <a:rPr lang="fi-FI" sz="1800" dirty="0"/>
              <a:t>Tietokantaan on rakennettu erillinen herkkyystarkasteluosio työkaluineen. Muuttamalla esimerkiksi minkä tahansa merkittävyystekijän pistearvoa, pääluokkien painotusta tai eri merkittävyystekijöiden pisteytyksessä käytettyjä raja-arvoja, muuttaa tietokanta jokaisen tieosan sijoitusta automaattisesti. Uusi sija samoin kuin sijamuutos näkyvät alkuperäisen sijoituksen vieressä, jolloin jokaisen tietokantaa apuna käyttävän on helppo ja havainnollista tehdä haluamiaan herkkyystarkasteluja ja seurata tapahtuneita muutoksia tieosien sijoitukseen. Painamalla ”Lajittelu”-nappia tieosat saa järjestettyä tehtyjen muutosten jälkeen sijoituksen mukaan uuteen järjestykseen. Painamalla ”Nollaa pisteytys” -nappia on mahdollista nollata kaikki merkittävyystekijät, jolloin on helppoa ja nopeaa tarkastella kulloinkin haluamaansa yksittäistä tekijää antamalla sille jonkin pistemäärän.</a:t>
            </a:r>
          </a:p>
          <a:p>
            <a:pPr>
              <a:lnSpc>
                <a:spcPts val="1600"/>
              </a:lnSpc>
              <a:spcAft>
                <a:spcPts val="600"/>
              </a:spcAft>
            </a:pPr>
            <a:r>
              <a:rPr lang="fi-FI" sz="1800" dirty="0"/>
              <a:t>Herkkyystarkastelun avulla voi myös reaaliajassa nähdä pisteytyksessä tapahtuvan muutoksen vaikutuksen luokituksen jakaumaan ja luokkamuutoksiin. Työkalu laskee automaattisesti uuden luokituksen ja näyttää merkittävyysluokkien kilometri- ja tieosajakauman. Tietokantaan on lisätty myös muutamia suodatus- ja hakutyökaluja, joiden avulla voidaan etsiä nappia painamalla esimerkiksi haluttu tie ja poistaa luokituksesta KVL-tekijät pois. Lisäksi suodatus- ja hakutyökalujen avulla voi tieosat laittaa sijoituksen sijaan tienumerojärjestykseen. ”Palauta”-nappia painamalla voi palata tekemiensä tarkastelujen jälkeen lähtötilaan.</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23</a:t>
            </a:fld>
            <a:endParaRPr lang="fi-FI" dirty="0"/>
          </a:p>
        </p:txBody>
      </p:sp>
    </p:spTree>
    <p:extLst>
      <p:ext uri="{BB962C8B-B14F-4D97-AF65-F5344CB8AC3E}">
        <p14:creationId xmlns:p14="http://schemas.microsoft.com/office/powerpoint/2010/main" val="1226337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sz="3400" dirty="0"/>
              <a:t>Merkittävyysluokituksen käyttö ja jatkotoimenpiteet</a:t>
            </a:r>
            <a:br>
              <a:rPr lang="fi-FI" altLang="fi-FI" sz="3600" dirty="0"/>
            </a:br>
            <a:r>
              <a:rPr lang="fi-FI" altLang="fi-FI" sz="2400" dirty="0"/>
              <a:t>Erillisosiot</a:t>
            </a:r>
            <a:endParaRPr lang="fi-FI" sz="24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lnSpc>
                <a:spcPts val="1600"/>
              </a:lnSpc>
              <a:spcAft>
                <a:spcPts val="600"/>
              </a:spcAft>
            </a:pPr>
            <a:r>
              <a:rPr lang="fi-FI" sz="1800" dirty="0"/>
              <a:t>Uutena ominaisuutena tietokannan yhteyteen rakennettiin seuraavat erilliset osiot:</a:t>
            </a:r>
          </a:p>
          <a:p>
            <a:pPr lvl="1">
              <a:lnSpc>
                <a:spcPts val="1600"/>
              </a:lnSpc>
              <a:spcBef>
                <a:spcPts val="300"/>
              </a:spcBef>
              <a:spcAft>
                <a:spcPts val="300"/>
              </a:spcAft>
              <a:defRPr/>
            </a:pPr>
            <a:r>
              <a:rPr lang="fi-FI" sz="1400" dirty="0" err="1"/>
              <a:t>Tiejaksoraporttiosio</a:t>
            </a:r>
            <a:r>
              <a:rPr lang="fi-FI" sz="1400" dirty="0"/>
              <a:t>, johon koostettiin tien ja siihen sisältyvien tieosien merkittävyystiedot kootusti tiiviimmässä ja selkeämmässä esitysmuodossa.</a:t>
            </a:r>
          </a:p>
          <a:p>
            <a:pPr lvl="1">
              <a:lnSpc>
                <a:spcPts val="1600"/>
              </a:lnSpc>
              <a:spcBef>
                <a:spcPts val="300"/>
              </a:spcBef>
              <a:spcAft>
                <a:spcPts val="300"/>
              </a:spcAft>
              <a:defRPr/>
            </a:pPr>
            <a:r>
              <a:rPr lang="fi-FI" sz="1400" dirty="0"/>
              <a:t>Hankearviointiosio, jonka avulla voidaan arvioida esimerkiksi päällystysohjelman ja muiden ELY-keskuksen eri ohjelmiin sisältyvien hankkeiden merkittävyyttä. Tietokantaan ja hankearviointiosioon lasketaan tieosittainen korjaustarveosuus (huonokuntoisen päällysteen osuus), joka antaa lisätietoa tieosan merkittävyyden suhteesta korjaustarpeeseen.</a:t>
            </a:r>
          </a:p>
          <a:p>
            <a:pPr lvl="1">
              <a:lnSpc>
                <a:spcPts val="1600"/>
              </a:lnSpc>
              <a:spcBef>
                <a:spcPts val="300"/>
              </a:spcBef>
              <a:spcAft>
                <a:spcPts val="300"/>
              </a:spcAft>
              <a:defRPr/>
            </a:pPr>
            <a:r>
              <a:rPr lang="fi-FI" sz="1400" dirty="0"/>
              <a:t>Soratieosio, jonka tavoitteena on kuvata sorateiden ympärillä olevia toimintoja (=merkitys asiakastarpeiden näkökulmasta) sekä kuvata sen rinnalla käytössä olevilla mittareilla sorateiden kunto- ja laatutasoa. Osiossa esitetään vain soratieosuudet, ja asiakastarpeiden osalta hyödynnetään merkittävyysluokituksen yhteydessä tuotettuja analyysejä. Kuntotietoja on kuvattu runkokelirikon osalta. Asiakastarpeita sekä kuntotietoja yhdistelemällä päästään kiinni tärkeimpiin ja mahdollisesti kunnostusta tarvittaviin sorateihin. Osiota voidaan käyttää myös apuna vastattaessa eri tahoilta tuleviin aloitteisiin ja palautteisiin.</a:t>
            </a:r>
          </a:p>
          <a:p>
            <a:pPr>
              <a:lnSpc>
                <a:spcPts val="1600"/>
              </a:lnSpc>
              <a:spcAft>
                <a:spcPts val="600"/>
              </a:spcAft>
            </a:pPr>
            <a:r>
              <a:rPr lang="fi-FI" sz="1800" dirty="0"/>
              <a:t>Lisäksi merkittävyysluokituksen lopputulos vietiin </a:t>
            </a:r>
            <a:r>
              <a:rPr lang="fi-FI" sz="1800" dirty="0" err="1"/>
              <a:t>ArcGis</a:t>
            </a:r>
            <a:r>
              <a:rPr lang="fi-FI" sz="1800" dirty="0"/>
              <a:t> Online -karttapalveluun.</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24</a:t>
            </a:fld>
            <a:endParaRPr lang="fi-FI" dirty="0"/>
          </a:p>
        </p:txBody>
      </p:sp>
    </p:spTree>
    <p:extLst>
      <p:ext uri="{BB962C8B-B14F-4D97-AF65-F5344CB8AC3E}">
        <p14:creationId xmlns:p14="http://schemas.microsoft.com/office/powerpoint/2010/main" val="2361547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sz="3400" dirty="0"/>
              <a:t>Merkittävyysluokituksen käyttö ja jatkotoimenpiteet</a:t>
            </a:r>
            <a:br>
              <a:rPr lang="fi-FI" altLang="fi-FI" sz="3600" dirty="0"/>
            </a:br>
            <a:r>
              <a:rPr lang="fi-FI" altLang="fi-FI" sz="2400" dirty="0"/>
              <a:t>Tietokannan ylläpito</a:t>
            </a:r>
            <a:endParaRPr lang="fi-FI" sz="24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lnSpc>
                <a:spcPts val="1600"/>
              </a:lnSpc>
              <a:spcAft>
                <a:spcPts val="600"/>
              </a:spcAft>
            </a:pPr>
            <a:r>
              <a:rPr lang="fi-FI" sz="1800" dirty="0"/>
              <a:t>Merkittävyysluokitus perustuu tieosakohtaiseen tarkasteluun pääosin vuoden 2021 poikkileikkaustilanteessa.</a:t>
            </a:r>
          </a:p>
          <a:p>
            <a:pPr>
              <a:lnSpc>
                <a:spcPts val="1600"/>
              </a:lnSpc>
              <a:spcAft>
                <a:spcPts val="600"/>
              </a:spcAft>
            </a:pPr>
            <a:r>
              <a:rPr lang="fi-FI" sz="1800" dirty="0"/>
              <a:t>Työn aikana muodostettu eri rekisteritietojen tuloksia sisältävä </a:t>
            </a:r>
            <a:r>
              <a:rPr lang="fi-FI" sz="1800" dirty="0" err="1"/>
              <a:t>excel</a:t>
            </a:r>
            <a:r>
              <a:rPr lang="fi-FI" sz="1800" dirty="0"/>
              <a:t>-tietokanta pidetään ajan tasalla tekemällä siihen tarvittavat päivitykset ja muutokset säännöllisesti vuosittain.</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25</a:t>
            </a:fld>
            <a:endParaRPr lang="fi-FI" dirty="0"/>
          </a:p>
        </p:txBody>
      </p:sp>
    </p:spTree>
    <p:extLst>
      <p:ext uri="{BB962C8B-B14F-4D97-AF65-F5344CB8AC3E}">
        <p14:creationId xmlns:p14="http://schemas.microsoft.com/office/powerpoint/2010/main" val="486629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Liitteet</a:t>
            </a:r>
            <a:endParaRPr lang="fi-FI"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lnSpc>
                <a:spcPts val="1600"/>
              </a:lnSpc>
              <a:spcAft>
                <a:spcPts val="600"/>
              </a:spcAft>
            </a:pPr>
            <a:r>
              <a:rPr lang="fi-FI" sz="1800" dirty="0"/>
              <a:t>Listaus käytetyistä paikkatiedoista</a:t>
            </a:r>
          </a:p>
          <a:p>
            <a:pPr>
              <a:lnSpc>
                <a:spcPts val="1600"/>
              </a:lnSpc>
              <a:spcAft>
                <a:spcPts val="600"/>
              </a:spcAft>
            </a:pPr>
            <a:r>
              <a:rPr lang="fi-FI" sz="1800" dirty="0"/>
              <a:t>Erilliset karttaliitteet</a:t>
            </a:r>
          </a:p>
          <a:p>
            <a:pPr lvl="1">
              <a:lnSpc>
                <a:spcPts val="1600"/>
              </a:lnSpc>
              <a:spcBef>
                <a:spcPts val="300"/>
              </a:spcBef>
              <a:spcAft>
                <a:spcPts val="300"/>
              </a:spcAft>
              <a:defRPr/>
            </a:pPr>
            <a:r>
              <a:rPr lang="fi-FI" sz="1400" dirty="0"/>
              <a:t>Soratieluokitus</a:t>
            </a:r>
          </a:p>
          <a:p>
            <a:pPr lvl="1">
              <a:lnSpc>
                <a:spcPts val="1600"/>
              </a:lnSpc>
              <a:spcBef>
                <a:spcPts val="300"/>
              </a:spcBef>
              <a:spcAft>
                <a:spcPts val="300"/>
              </a:spcAft>
              <a:defRPr/>
            </a:pPr>
            <a:r>
              <a:rPr lang="fi-FI" sz="1400" dirty="0"/>
              <a:t>Työmatkat</a:t>
            </a:r>
          </a:p>
          <a:p>
            <a:pPr lvl="1">
              <a:lnSpc>
                <a:spcPts val="1600"/>
              </a:lnSpc>
              <a:spcBef>
                <a:spcPts val="300"/>
              </a:spcBef>
              <a:spcAft>
                <a:spcPts val="300"/>
              </a:spcAft>
              <a:defRPr/>
            </a:pPr>
            <a:r>
              <a:rPr lang="fi-FI" sz="1400" dirty="0"/>
              <a:t>Koulukuljetusreitit</a:t>
            </a:r>
          </a:p>
          <a:p>
            <a:pPr lvl="1">
              <a:lnSpc>
                <a:spcPts val="1600"/>
              </a:lnSpc>
              <a:spcBef>
                <a:spcPts val="300"/>
              </a:spcBef>
              <a:spcAft>
                <a:spcPts val="300"/>
              </a:spcAft>
              <a:defRPr/>
            </a:pPr>
            <a:r>
              <a:rPr lang="fi-FI" sz="1400" dirty="0"/>
              <a:t>Puukuljetukset</a:t>
            </a:r>
          </a:p>
          <a:p>
            <a:pPr lvl="1">
              <a:lnSpc>
                <a:spcPts val="1600"/>
              </a:lnSpc>
              <a:spcBef>
                <a:spcPts val="300"/>
              </a:spcBef>
              <a:spcAft>
                <a:spcPts val="300"/>
              </a:spcAft>
              <a:defRPr/>
            </a:pPr>
            <a:r>
              <a:rPr lang="fi-FI" sz="1400" dirty="0"/>
              <a:t>Säännöllinen tavaraliikenne -merkittävyystekijöiden karttatarkastelut ja </a:t>
            </a:r>
            <a:r>
              <a:rPr lang="fi-FI" sz="1400"/>
              <a:t>valitut tieosat</a:t>
            </a:r>
            <a:endParaRPr lang="fi-FI" sz="14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26</a:t>
            </a:fld>
            <a:endParaRPr lang="fi-FI" dirty="0"/>
          </a:p>
        </p:txBody>
      </p:sp>
    </p:spTree>
    <p:extLst>
      <p:ext uri="{BB962C8B-B14F-4D97-AF65-F5344CB8AC3E}">
        <p14:creationId xmlns:p14="http://schemas.microsoft.com/office/powerpoint/2010/main" val="2538569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Listaus käytetyistä paikkatiedoista</a:t>
            </a:r>
            <a:endParaRPr lang="fi-FI"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lnSpc>
                <a:spcPts val="1600"/>
              </a:lnSpc>
              <a:spcBef>
                <a:spcPts val="0"/>
              </a:spcBef>
            </a:pPr>
            <a:r>
              <a:rPr lang="fi-FI" sz="1300" dirty="0"/>
              <a:t>Tierekisteri			Väylävirasto, 2021</a:t>
            </a:r>
          </a:p>
          <a:p>
            <a:pPr lvl="1">
              <a:lnSpc>
                <a:spcPts val="1600"/>
              </a:lnSpc>
              <a:spcBef>
                <a:spcPts val="0"/>
              </a:spcBef>
            </a:pPr>
            <a:r>
              <a:rPr lang="fi-FI" sz="1100" dirty="0"/>
              <a:t>Liikennemäärä (KVL, KVLRAS, KKVL)</a:t>
            </a:r>
          </a:p>
          <a:p>
            <a:pPr lvl="1">
              <a:lnSpc>
                <a:spcPts val="1600"/>
              </a:lnSpc>
              <a:spcBef>
                <a:spcPts val="0"/>
              </a:spcBef>
            </a:pPr>
            <a:r>
              <a:rPr lang="fi-FI" sz="1100" dirty="0"/>
              <a:t>Erikoiskuljetusreitit</a:t>
            </a:r>
          </a:p>
          <a:p>
            <a:pPr lvl="1">
              <a:lnSpc>
                <a:spcPts val="1600"/>
              </a:lnSpc>
              <a:spcBef>
                <a:spcPts val="0"/>
              </a:spcBef>
            </a:pPr>
            <a:r>
              <a:rPr lang="fi-FI" sz="1100" dirty="0"/>
              <a:t>Varareitit</a:t>
            </a:r>
          </a:p>
          <a:p>
            <a:pPr lvl="1">
              <a:lnSpc>
                <a:spcPts val="1600"/>
              </a:lnSpc>
              <a:spcBef>
                <a:spcPts val="0"/>
              </a:spcBef>
            </a:pPr>
            <a:r>
              <a:rPr lang="fi-FI" sz="1100" dirty="0"/>
              <a:t>Väestö, asukastiheys</a:t>
            </a:r>
          </a:p>
          <a:p>
            <a:pPr lvl="1">
              <a:lnSpc>
                <a:spcPts val="1600"/>
              </a:lnSpc>
              <a:spcBef>
                <a:spcPts val="0"/>
              </a:spcBef>
            </a:pPr>
            <a:r>
              <a:rPr lang="fi-FI" sz="1100" dirty="0"/>
              <a:t>Matkailureitit</a:t>
            </a:r>
          </a:p>
          <a:p>
            <a:pPr>
              <a:lnSpc>
                <a:spcPts val="1600"/>
              </a:lnSpc>
              <a:spcBef>
                <a:spcPts val="0"/>
              </a:spcBef>
              <a:spcAft>
                <a:spcPts val="100"/>
              </a:spcAft>
            </a:pPr>
            <a:r>
              <a:rPr lang="fi-FI" sz="1300" dirty="0"/>
              <a:t>Digiroad			Väylävirasto, 2021</a:t>
            </a:r>
          </a:p>
          <a:p>
            <a:pPr>
              <a:lnSpc>
                <a:spcPts val="1600"/>
              </a:lnSpc>
              <a:spcBef>
                <a:spcPts val="0"/>
              </a:spcBef>
              <a:spcAft>
                <a:spcPts val="100"/>
              </a:spcAft>
            </a:pPr>
            <a:r>
              <a:rPr lang="fi-FI" sz="1300" dirty="0" err="1"/>
              <a:t>VALLU:n</a:t>
            </a:r>
            <a:r>
              <a:rPr lang="fi-FI" sz="1300" dirty="0"/>
              <a:t> linja-autovuorot		Väylävirasto, 8/2021</a:t>
            </a:r>
          </a:p>
          <a:p>
            <a:pPr>
              <a:lnSpc>
                <a:spcPts val="1600"/>
              </a:lnSpc>
              <a:spcBef>
                <a:spcPts val="0"/>
              </a:spcBef>
              <a:spcAft>
                <a:spcPts val="100"/>
              </a:spcAft>
            </a:pPr>
            <a:r>
              <a:rPr lang="fi-FI" sz="1300" dirty="0"/>
              <a:t>Työpaikat ja -matkat		YKR, SYKE, 2018</a:t>
            </a:r>
          </a:p>
          <a:p>
            <a:pPr>
              <a:lnSpc>
                <a:spcPts val="1600"/>
              </a:lnSpc>
              <a:spcBef>
                <a:spcPts val="0"/>
              </a:spcBef>
              <a:spcAft>
                <a:spcPts val="100"/>
              </a:spcAft>
            </a:pPr>
            <a:r>
              <a:rPr lang="fi-FI" sz="1300" dirty="0"/>
              <a:t>Maitoreitit			Valio 2021 sekä Ruokavirasto ja maaseutuhallinnon tietojärjestelmä, 8/2021</a:t>
            </a:r>
          </a:p>
          <a:p>
            <a:pPr>
              <a:lnSpc>
                <a:spcPts val="1600"/>
              </a:lnSpc>
              <a:spcBef>
                <a:spcPts val="0"/>
              </a:spcBef>
              <a:spcAft>
                <a:spcPts val="100"/>
              </a:spcAft>
            </a:pPr>
            <a:r>
              <a:rPr lang="fi-FI" sz="1300" dirty="0"/>
              <a:t>Kaatopaikat ja jäteasemat		ELY, ympäristö ja luonnonvarat, 2021</a:t>
            </a:r>
          </a:p>
          <a:p>
            <a:pPr>
              <a:lnSpc>
                <a:spcPts val="1600"/>
              </a:lnSpc>
              <a:spcBef>
                <a:spcPts val="0"/>
              </a:spcBef>
              <a:spcAft>
                <a:spcPts val="100"/>
              </a:spcAft>
            </a:pPr>
            <a:r>
              <a:rPr lang="fi-FI" sz="1300" dirty="0"/>
              <a:t>Maa-ainesten ottoluvat		Suomen ympäristökeskus, 6/2021</a:t>
            </a:r>
          </a:p>
          <a:p>
            <a:pPr>
              <a:lnSpc>
                <a:spcPts val="1600"/>
              </a:lnSpc>
              <a:spcBef>
                <a:spcPts val="0"/>
              </a:spcBef>
              <a:spcAft>
                <a:spcPts val="100"/>
              </a:spcAft>
            </a:pPr>
            <a:r>
              <a:rPr lang="fi-FI" sz="1300" dirty="0"/>
              <a:t>Turpeen tuotantoalueet		SYKE, 2018</a:t>
            </a:r>
          </a:p>
          <a:p>
            <a:pPr>
              <a:lnSpc>
                <a:spcPts val="1600"/>
              </a:lnSpc>
              <a:spcBef>
                <a:spcPts val="0"/>
              </a:spcBef>
              <a:spcAft>
                <a:spcPts val="100"/>
              </a:spcAft>
            </a:pPr>
            <a:r>
              <a:rPr lang="fi-FI" sz="1300" dirty="0"/>
              <a:t>Viljankuivaamot ja viljan säilytys-	RHR, Väestörekisterikeskus, 2020</a:t>
            </a:r>
          </a:p>
          <a:p>
            <a:pPr marL="0" indent="0">
              <a:lnSpc>
                <a:spcPts val="1600"/>
              </a:lnSpc>
              <a:spcBef>
                <a:spcPts val="0"/>
              </a:spcBef>
              <a:spcAft>
                <a:spcPts val="100"/>
              </a:spcAft>
              <a:buNone/>
            </a:pPr>
            <a:r>
              <a:rPr lang="fi-FI" sz="1300" dirty="0"/>
              <a:t>        rakennukset sekä kasvihuoneet	</a:t>
            </a:r>
          </a:p>
          <a:p>
            <a:pPr>
              <a:lnSpc>
                <a:spcPts val="1600"/>
              </a:lnSpc>
              <a:spcBef>
                <a:spcPts val="0"/>
              </a:spcBef>
              <a:spcAft>
                <a:spcPts val="100"/>
              </a:spcAft>
            </a:pPr>
            <a:r>
              <a:rPr lang="fi-FI" sz="1300" dirty="0"/>
              <a:t>Eläintilat			Ruokavirasto ja maaseutuelinkeinohallinnan tietojärjestelmä, 8/2021</a:t>
            </a:r>
          </a:p>
          <a:p>
            <a:pPr>
              <a:lnSpc>
                <a:spcPts val="1600"/>
              </a:lnSpc>
              <a:spcBef>
                <a:spcPts val="0"/>
              </a:spcBef>
              <a:spcAft>
                <a:spcPts val="100"/>
              </a:spcAft>
            </a:pPr>
            <a:r>
              <a:rPr lang="fi-FI" sz="1300" dirty="0"/>
              <a:t>Elintarvike- ja varastolaitokset		Ruokavirasto, 5/2021</a:t>
            </a:r>
          </a:p>
          <a:p>
            <a:pPr>
              <a:lnSpc>
                <a:spcPts val="1600"/>
              </a:lnSpc>
              <a:spcBef>
                <a:spcPts val="0"/>
              </a:spcBef>
              <a:spcAft>
                <a:spcPts val="100"/>
              </a:spcAft>
            </a:pPr>
            <a:r>
              <a:rPr lang="fi-FI" sz="1300" dirty="0"/>
              <a:t>Tuotanto- ja teollisuuslaitokset		Tilastokeskus, 2018</a:t>
            </a:r>
          </a:p>
          <a:p>
            <a:pPr>
              <a:lnSpc>
                <a:spcPts val="1600"/>
              </a:lnSpc>
              <a:spcBef>
                <a:spcPts val="0"/>
              </a:spcBef>
              <a:spcAft>
                <a:spcPts val="100"/>
              </a:spcAft>
            </a:pPr>
            <a:r>
              <a:rPr lang="fi-FI" sz="1300" dirty="0"/>
              <a:t>Kaupan toimipaikat,			YKR, 2018</a:t>
            </a:r>
          </a:p>
          <a:p>
            <a:pPr marL="0" indent="0">
              <a:lnSpc>
                <a:spcPts val="1600"/>
              </a:lnSpc>
              <a:spcBef>
                <a:spcPts val="0"/>
              </a:spcBef>
              <a:spcAft>
                <a:spcPts val="100"/>
              </a:spcAft>
              <a:buNone/>
            </a:pPr>
            <a:r>
              <a:rPr lang="fi-FI" sz="1300" dirty="0"/>
              <a:t>        päivittäistavarakaupat		</a:t>
            </a:r>
          </a:p>
          <a:p>
            <a:pPr>
              <a:lnSpc>
                <a:spcPts val="1600"/>
              </a:lnSpc>
              <a:spcBef>
                <a:spcPts val="0"/>
              </a:spcBef>
              <a:spcAft>
                <a:spcPts val="100"/>
              </a:spcAft>
            </a:pPr>
            <a:r>
              <a:rPr lang="fi-FI" sz="1300" dirty="0"/>
              <a:t>Puukuljetukset			Väylävirasto, 2020</a:t>
            </a:r>
          </a:p>
          <a:p>
            <a:pPr>
              <a:lnSpc>
                <a:spcPts val="1600"/>
              </a:lnSpc>
              <a:spcBef>
                <a:spcPts val="0"/>
              </a:spcBef>
              <a:spcAft>
                <a:spcPts val="100"/>
              </a:spcAft>
            </a:pPr>
            <a:r>
              <a:rPr lang="fi-FI" sz="1300" dirty="0"/>
              <a:t>Peruskoulut			Tilastokeskus, 2020</a:t>
            </a:r>
          </a:p>
          <a:p>
            <a:pPr>
              <a:lnSpc>
                <a:spcPts val="1600"/>
              </a:lnSpc>
              <a:spcBef>
                <a:spcPts val="0"/>
              </a:spcBef>
              <a:spcAft>
                <a:spcPts val="100"/>
              </a:spcAft>
            </a:pPr>
            <a:r>
              <a:rPr lang="fi-FI" sz="1300" dirty="0"/>
              <a:t>Matkailukohteet			Merkittävyysluokitus 2017</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27</a:t>
            </a:fld>
            <a:endParaRPr lang="fi-FI" dirty="0"/>
          </a:p>
        </p:txBody>
      </p:sp>
    </p:spTree>
    <p:extLst>
      <p:ext uri="{BB962C8B-B14F-4D97-AF65-F5344CB8AC3E}">
        <p14:creationId xmlns:p14="http://schemas.microsoft.com/office/powerpoint/2010/main" val="3722612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Soratieluokitus</a:t>
            </a:r>
            <a:endParaRPr lang="fi-FI" sz="2600" dirty="0"/>
          </a:p>
        </p:txBody>
      </p:sp>
      <p:pic>
        <p:nvPicPr>
          <p:cNvPr id="6" name="Sisällön paikkamerkki 5">
            <a:extLst>
              <a:ext uri="{FF2B5EF4-FFF2-40B4-BE49-F238E27FC236}">
                <a16:creationId xmlns:a16="http://schemas.microsoft.com/office/drawing/2014/main" id="{65B3D68D-497A-403C-B871-4CB4C6C27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7866" y="1589984"/>
            <a:ext cx="6984751" cy="4939026"/>
          </a:xfrm>
        </p:spPr>
      </p:pic>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28</a:t>
            </a:fld>
            <a:endParaRPr lang="fi-FI" dirty="0"/>
          </a:p>
        </p:txBody>
      </p:sp>
      <p:sp>
        <p:nvSpPr>
          <p:cNvPr id="5" name="Tekstiruutu 4">
            <a:extLst>
              <a:ext uri="{FF2B5EF4-FFF2-40B4-BE49-F238E27FC236}">
                <a16:creationId xmlns:a16="http://schemas.microsoft.com/office/drawing/2014/main" id="{66200E5D-8766-440E-84F7-1A29DCE33F55}"/>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E281749D-EFE0-46C3-A085-498620C84D7C}"/>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1C072CA9-4958-4F80-8884-7C18573A31E2}"/>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F9A7FCAB-A416-42E9-A8BF-5E74B12AF9CE}"/>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E1A9CDA4-714A-43B9-A0D8-6A7DE5B68327}"/>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7887B5BA-60FB-4DC3-9F03-D24378410E5E}"/>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9EB98B96-2837-4526-8BB8-6F0CC6E34E99}"/>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5C5DFEC4-9F40-43E2-AEAD-2B13D49AA658}"/>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FC532799-BDB2-4CBF-9E2E-D095343AFCB6}"/>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0316F9F2-31BB-415B-9ACB-F737B0D55577}"/>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CDEA14D4-4B35-4C3C-8696-F39A45A84D6B}"/>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8C12FE79-69F4-4EA0-88D0-3150A3A7181F}"/>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8819CB54-A149-4461-9ED4-A1CAF253E6E8}"/>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84A923A0-CE1B-436C-8B27-308018897E39}"/>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14EB6C37-8171-42EF-A288-CD4B8765E65A}"/>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516384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Työmatkat / pvä</a:t>
            </a:r>
            <a:endParaRPr lang="fi-FI" sz="2600" dirty="0"/>
          </a:p>
        </p:txBody>
      </p:sp>
      <p:pic>
        <p:nvPicPr>
          <p:cNvPr id="6" name="Sisällön paikkamerkki 5">
            <a:extLst>
              <a:ext uri="{FF2B5EF4-FFF2-40B4-BE49-F238E27FC236}">
                <a16:creationId xmlns:a16="http://schemas.microsoft.com/office/drawing/2014/main" id="{65B3D68D-497A-403C-B871-4CB4C6C27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7865" y="1589984"/>
            <a:ext cx="6984754" cy="4939027"/>
          </a:xfrm>
        </p:spPr>
      </p:pic>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29</a:t>
            </a:fld>
            <a:endParaRPr lang="fi-FI" dirty="0"/>
          </a:p>
        </p:txBody>
      </p:sp>
      <p:sp>
        <p:nvSpPr>
          <p:cNvPr id="5" name="Tekstiruutu 4">
            <a:extLst>
              <a:ext uri="{FF2B5EF4-FFF2-40B4-BE49-F238E27FC236}">
                <a16:creationId xmlns:a16="http://schemas.microsoft.com/office/drawing/2014/main" id="{9CF3AEFD-3976-4BE0-9158-2F24833FC727}"/>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C688906A-BB4F-4020-9798-5F907260E220}"/>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10F27A8E-E859-4BF8-9C07-25D19552F43F}"/>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D8E859D3-D3D7-459F-9579-0C1CE8F45921}"/>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E3F4576F-99F8-4E27-AFA2-EACF247C6577}"/>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03ADE3DE-0FC9-4F7F-8433-4E14EB5BCD52}"/>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45EACB4C-0F9C-4D42-889D-D7FC6B03C315}"/>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9A56D40E-B460-4091-B968-EB62A4D22A54}"/>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345F6A1B-5967-494D-A996-4D017311E131}"/>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B0F712AF-13C0-4FB8-8E5B-0B1FDD161E4E}"/>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B3FA0E4F-7C81-45F0-9205-AFD043A59559}"/>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FF139EEB-135C-4E20-A049-C6204C33FD83}"/>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BD912394-11CF-40EB-9B9A-19D5B2D1ACBB}"/>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1078DF1C-7F55-4358-9308-9808B1527AE3}"/>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C55ED949-2496-493E-9B2E-80C2640C6662}"/>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166591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dirty="0"/>
              <a:t>Esipuhe (1/2)</a:t>
            </a:r>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lnSpc>
                <a:spcPts val="1600"/>
              </a:lnSpc>
            </a:pPr>
            <a:r>
              <a:rPr lang="fi-FI" sz="1800" dirty="0"/>
              <a:t>Työssä tarkastellaan Kaakkois-Suomen ELY-keskuksen alueen seutu- ja yhdystieverkon merkittävyyttä tieosittain.</a:t>
            </a:r>
          </a:p>
          <a:p>
            <a:pPr>
              <a:lnSpc>
                <a:spcPts val="1600"/>
              </a:lnSpc>
            </a:pPr>
            <a:r>
              <a:rPr lang="fi-FI" sz="1800" dirty="0"/>
              <a:t>Tässä kalvosarjassa kuvataan merkittävyysluokituksen laadinnassa käytetyt lähtötiedot, menetelmät ja tulokset. Työn lopputuloksena syntyi kattava poikkileikkaus vähäliikenteisen ja keskivilkkaan seutu- ja yhdystieverkon osalta. Työssä käytetty rajaus vähäliikenteisen tieverkon liikennemäärärajoista perustuu aiempaan Kaakkois-Suomen ELY-keskuksen merkittävyysluokitukseen. Tämän mukaan vähäliikenteisen tieverkon muodostavat ne seutu- ja yhdystiet, joiden vuoden keskimääräinen vuorokausiliikenne KVL on alle 500 ajoneuvoa vuorokaudessa. Nämä liikennemäärärajat ylittävät tieosat kuuluvat keskivilkkaaseen tieverkkoon.</a:t>
            </a:r>
          </a:p>
          <a:p>
            <a:pPr>
              <a:lnSpc>
                <a:spcPts val="1600"/>
              </a:lnSpc>
            </a:pPr>
            <a:r>
              <a:rPr lang="fi-FI" sz="1800" dirty="0"/>
              <a:t>Tällä jaolla tarkastelussa on yhteensä 677 tieosaa, joista 481 tieosaa (71 %) kuuluu vähäliikenteiseen ja 196 (29 %) tieosaa keskivilkkaaseen tieverkkoon.</a:t>
            </a:r>
          </a:p>
          <a:p>
            <a:pPr>
              <a:lnSpc>
                <a:spcPts val="1600"/>
              </a:lnSpc>
            </a:pPr>
            <a:r>
              <a:rPr lang="fi-FI" sz="1800" dirty="0"/>
              <a:t>Tietokantaan päivitettiin kaikki siihen sisältyvät merkittävyystekijät ja lähtötiedot kerättiin kattavasti koko tarkasteltavalta verkolta ja näin ollen verkot ovat lähtötilanteessa tarkastelussa yhtenä kokonaisuutena. Tietokannassa säilyy kuitenkin edelleen liikennemääräraja, jolla tieverkko voidaan helposti jakaa kahteen osaan.</a:t>
            </a:r>
          </a:p>
          <a:p>
            <a:pPr>
              <a:lnSpc>
                <a:spcPts val="1600"/>
              </a:lnSpc>
            </a:pPr>
            <a:r>
              <a:rPr lang="fi-FI" sz="1800" dirty="0"/>
              <a:t>Parantuneen lähtöaineiston myötä uusiksi merkittävyystekijöiksi lisättiin puukuljetukset, eläintilat, tuotanto- ja teollisuuslaitokset, elintarvikelaitokset, päivittäistavarakaupat ja työmatkaliikenteen reitit.</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a:t>
            </a:fld>
            <a:endParaRPr lang="fi-FI" dirty="0"/>
          </a:p>
        </p:txBody>
      </p:sp>
    </p:spTree>
    <p:extLst>
      <p:ext uri="{BB962C8B-B14F-4D97-AF65-F5344CB8AC3E}">
        <p14:creationId xmlns:p14="http://schemas.microsoft.com/office/powerpoint/2010/main" val="1014106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Koulukuljetusreitit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30</a:t>
            </a:fld>
            <a:endParaRPr lang="fi-FI" dirty="0"/>
          </a:p>
        </p:txBody>
      </p:sp>
      <p:pic>
        <p:nvPicPr>
          <p:cNvPr id="5" name="Sisällön paikkamerkki 5">
            <a:extLst>
              <a:ext uri="{FF2B5EF4-FFF2-40B4-BE49-F238E27FC236}">
                <a16:creationId xmlns:a16="http://schemas.microsoft.com/office/drawing/2014/main" id="{7096CF8F-701B-456A-93F8-6EBC94A337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5" y="1589984"/>
            <a:ext cx="6984754" cy="4939027"/>
          </a:xfrm>
          <a:prstGeom prst="rect">
            <a:avLst/>
          </a:prstGeom>
        </p:spPr>
      </p:pic>
      <p:sp>
        <p:nvSpPr>
          <p:cNvPr id="6" name="Tekstiruutu 5">
            <a:extLst>
              <a:ext uri="{FF2B5EF4-FFF2-40B4-BE49-F238E27FC236}">
                <a16:creationId xmlns:a16="http://schemas.microsoft.com/office/drawing/2014/main" id="{3A0B891F-9EFC-444F-BC6A-681003A4B231}"/>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83CAD7A1-91B9-4A75-A64E-EB10FE64FE25}"/>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08C862D6-4E17-42FB-8FBE-EDF9D06C2D68}"/>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5A9FBF03-A47D-4904-A4BF-B044460A26BE}"/>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B088A179-D073-4C20-90DC-D7869C5FE7E7}"/>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2728FF26-C71B-4522-92A8-5E594AF803E5}"/>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4A5D86B5-4459-47C8-B12C-F2051A7C6CF4}"/>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8283B9B8-B369-4341-A8FA-99987D16522B}"/>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4EE64C3B-53E0-4851-9EB0-70529758CD34}"/>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CE722F35-3817-48D0-95D6-344BBD527D2C}"/>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B4D6D2F3-A2EF-45CD-A747-C333F2B20D89}"/>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C3EAFBAA-DACA-4287-BF9E-0AD4832A0F9C}"/>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E6EBFF12-9D57-4A09-9E20-E949B27A524B}"/>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93DF3BF9-0011-48A9-A1A9-5064A231BD2D}"/>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D6BAFC86-5810-459D-B485-0511F68AB578}"/>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2399692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Puukuljetukset / pvä</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31</a:t>
            </a:fld>
            <a:endParaRPr lang="fi-FI" dirty="0"/>
          </a:p>
        </p:txBody>
      </p:sp>
      <p:pic>
        <p:nvPicPr>
          <p:cNvPr id="5" name="Sisällön paikkamerkki 5">
            <a:extLst>
              <a:ext uri="{FF2B5EF4-FFF2-40B4-BE49-F238E27FC236}">
                <a16:creationId xmlns:a16="http://schemas.microsoft.com/office/drawing/2014/main" id="{58B152C7-F98A-4E1E-AE6F-601B8E8550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5" y="1589984"/>
            <a:ext cx="6984754" cy="4939027"/>
          </a:xfrm>
          <a:prstGeom prst="rect">
            <a:avLst/>
          </a:prstGeom>
        </p:spPr>
      </p:pic>
      <p:sp>
        <p:nvSpPr>
          <p:cNvPr id="6" name="Tekstiruutu 5">
            <a:extLst>
              <a:ext uri="{FF2B5EF4-FFF2-40B4-BE49-F238E27FC236}">
                <a16:creationId xmlns:a16="http://schemas.microsoft.com/office/drawing/2014/main" id="{51CEAC9C-1FD4-4520-9B03-C9486B34BA0E}"/>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CBE51145-591C-49D7-A1BC-0BC1C7311AA5}"/>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16F776B0-22A1-44A8-84CE-760E0D6BB7C7}"/>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72C221BD-9E0F-4A36-91EA-9CD0342B08A6}"/>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AF8D050E-B65A-46C0-B354-820618541C5D}"/>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CB6BEEEF-457D-45EF-9D7E-E8897D385AF7}"/>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228AA278-C485-4EFB-8C65-6AE366008A8C}"/>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F519F23D-39BE-4F1E-A272-943E65AB067E}"/>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A903075D-E8A7-4436-9522-28BD960E87C4}"/>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9D8E97A5-8A09-4ACE-A1FE-D778545A9235}"/>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8137AD93-F0E0-4E5D-84A3-2F949C383547}"/>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C574739C-BF51-4E2B-BDBB-A5EF1259E033}"/>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DBC957D4-1A4E-4D30-B82F-0746242F2D07}"/>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72973F94-07E6-4B92-9919-3D993985A05B}"/>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59CC2BBF-7047-438F-A12E-0612A3F3BC79}"/>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2388472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Säännöllinen tavaraliikenne -tekijöiden tarkastelut ja valitut tieosat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32</a:t>
            </a:fld>
            <a:endParaRPr lang="fi-FI" dirty="0"/>
          </a:p>
        </p:txBody>
      </p:sp>
      <p:pic>
        <p:nvPicPr>
          <p:cNvPr id="5" name="Sisällön paikkamerkki 5">
            <a:extLst>
              <a:ext uri="{FF2B5EF4-FFF2-40B4-BE49-F238E27FC236}">
                <a16:creationId xmlns:a16="http://schemas.microsoft.com/office/drawing/2014/main" id="{4A1A25B4-A06F-4AA3-BF46-50228775C1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6" y="1589984"/>
            <a:ext cx="6984752" cy="4939027"/>
          </a:xfrm>
          <a:prstGeom prst="rect">
            <a:avLst/>
          </a:prstGeom>
        </p:spPr>
      </p:pic>
      <p:sp>
        <p:nvSpPr>
          <p:cNvPr id="3" name="Tekstiruutu 2">
            <a:extLst>
              <a:ext uri="{FF2B5EF4-FFF2-40B4-BE49-F238E27FC236}">
                <a16:creationId xmlns:a16="http://schemas.microsoft.com/office/drawing/2014/main" id="{08B85A9F-B91A-4BBB-85CD-D08204CD2644}"/>
              </a:ext>
            </a:extLst>
          </p:cNvPr>
          <p:cNvSpPr txBox="1"/>
          <p:nvPr/>
        </p:nvSpPr>
        <p:spPr>
          <a:xfrm>
            <a:off x="1494123" y="1674209"/>
            <a:ext cx="591672" cy="153888"/>
          </a:xfrm>
          <a:prstGeom prst="rect">
            <a:avLst/>
          </a:prstGeom>
          <a:noFill/>
        </p:spPr>
        <p:txBody>
          <a:bodyPr wrap="square" lIns="0" tIns="0" rIns="0" bIns="0" rtlCol="0">
            <a:spAutoFit/>
          </a:bodyPr>
          <a:lstStyle/>
          <a:p>
            <a:pPr algn="l"/>
            <a:r>
              <a:rPr lang="fi-FI" sz="1000" dirty="0"/>
              <a:t>Maitoreitit</a:t>
            </a:r>
          </a:p>
        </p:txBody>
      </p:sp>
      <p:sp>
        <p:nvSpPr>
          <p:cNvPr id="6" name="Tekstiruutu 5">
            <a:extLst>
              <a:ext uri="{FF2B5EF4-FFF2-40B4-BE49-F238E27FC236}">
                <a16:creationId xmlns:a16="http://schemas.microsoft.com/office/drawing/2014/main" id="{890FF1A0-B6E9-46C0-BEDB-BDC267865B05}"/>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F6483A93-BD7F-41C5-B89C-2445F71ACBFA}"/>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01D66217-E307-4ABC-AF00-CA1F0831814D}"/>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A92299D6-D1AB-4A8A-A8DF-33BF418B6A4F}"/>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2E3F9E63-5036-48E3-8965-66378676900B}"/>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B9E1C819-FC0F-4B02-816C-A39B4CFE9003}"/>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0C666CAD-B4D7-47EE-91BF-6C0F4E0413EF}"/>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AEF3AED2-85A2-4DE0-9C64-82225123FEF6}"/>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15C3B808-969A-48B8-BCDC-CBCA2E10CD9C}"/>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8DFBF6CE-0402-4F53-8B79-10ED44B5BF0D}"/>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6933B7DB-8CFE-4244-9623-5E9A0D1D13B5}"/>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CAAD4DB3-9C06-40BC-8AD7-216783E156DF}"/>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3828E384-61BD-42D6-B700-AAE29CECFB4F}"/>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EF16484A-84E1-4912-A4D5-A0F28478AAAD}"/>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E14898E4-21BD-4971-844E-0C2E5AB36694}"/>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478624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Säännöllinen tavaraliikenne -tekijöiden tarkastelut ja valitut tieosat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33</a:t>
            </a:fld>
            <a:endParaRPr lang="fi-FI" dirty="0"/>
          </a:p>
        </p:txBody>
      </p:sp>
      <p:pic>
        <p:nvPicPr>
          <p:cNvPr id="5" name="Sisällön paikkamerkki 5">
            <a:extLst>
              <a:ext uri="{FF2B5EF4-FFF2-40B4-BE49-F238E27FC236}">
                <a16:creationId xmlns:a16="http://schemas.microsoft.com/office/drawing/2014/main" id="{4A1A25B4-A06F-4AA3-BF46-50228775C1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6" y="1589984"/>
            <a:ext cx="6984752" cy="4939026"/>
          </a:xfrm>
          <a:prstGeom prst="rect">
            <a:avLst/>
          </a:prstGeom>
        </p:spPr>
      </p:pic>
      <p:sp>
        <p:nvSpPr>
          <p:cNvPr id="6" name="Tekstiruutu 5">
            <a:extLst>
              <a:ext uri="{FF2B5EF4-FFF2-40B4-BE49-F238E27FC236}">
                <a16:creationId xmlns:a16="http://schemas.microsoft.com/office/drawing/2014/main" id="{4294C5C7-DCAF-4210-BC2D-CACD1513E91C}"/>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A1919F0A-2CC8-4C4B-81E6-189CB287F32E}"/>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D4CB00C8-62E7-4A2F-B3D0-0C4EA978A2D8}"/>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D5F25C56-FD60-417F-AF88-A3B091E628CE}"/>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3F121D2E-EAFE-472E-80D4-34138EE6FD45}"/>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8F594569-708D-426D-9E6A-54F572B5E2B2}"/>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CB0CD409-C995-4D10-9011-AC0846B07509}"/>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0338D531-83A1-4038-A3F8-2DD575836006}"/>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C6D00DB5-9CF8-4702-82D4-D5A305C34FAE}"/>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A9326B45-96F7-4280-8615-1B8CC4443FA0}"/>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44CCAA42-3A0C-441C-886F-F1ADB7BBB25B}"/>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5F255526-E3D2-4674-8229-B53ADF9F7DA4}"/>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9BB40552-CAB2-489D-996E-D3F82266D3CD}"/>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D9E6664A-0364-47A4-B0C8-C0BF4F886BDD}"/>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A680BC52-AD11-4D2E-8EED-F351D93B8DBE}"/>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3209874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Säännöllinen tavaraliikenne -tekijöiden tarkastelut ja valitut tieosat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34</a:t>
            </a:fld>
            <a:endParaRPr lang="fi-FI" dirty="0"/>
          </a:p>
        </p:txBody>
      </p:sp>
      <p:pic>
        <p:nvPicPr>
          <p:cNvPr id="5" name="Sisällön paikkamerkki 5">
            <a:extLst>
              <a:ext uri="{FF2B5EF4-FFF2-40B4-BE49-F238E27FC236}">
                <a16:creationId xmlns:a16="http://schemas.microsoft.com/office/drawing/2014/main" id="{4A1A25B4-A06F-4AA3-BF46-50228775C1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6" y="1589984"/>
            <a:ext cx="6984751" cy="4939026"/>
          </a:xfrm>
          <a:prstGeom prst="rect">
            <a:avLst/>
          </a:prstGeom>
        </p:spPr>
      </p:pic>
      <p:sp>
        <p:nvSpPr>
          <p:cNvPr id="6" name="Tekstiruutu 5">
            <a:extLst>
              <a:ext uri="{FF2B5EF4-FFF2-40B4-BE49-F238E27FC236}">
                <a16:creationId xmlns:a16="http://schemas.microsoft.com/office/drawing/2014/main" id="{03161861-D75E-45EC-9526-9F13C77F133E}"/>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A735274E-D2F8-440D-87B9-6BBC32B5EA4A}"/>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112D77CF-9790-438F-9710-111DC22300E1}"/>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754262C3-D8EE-4BA5-8998-3EE344022B52}"/>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9D7E2FED-2DE4-41CF-9F6E-13CE27E3E716}"/>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86C8BFAD-0363-4B81-9220-E05D8E0D400A}"/>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3D341544-C4BA-4E93-9561-5F4729A044D9}"/>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C7A5F84B-C106-4F5D-9486-5E448093F021}"/>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5D796B22-7385-4866-993F-A471F9325CAE}"/>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C95FEFB8-9889-4F50-801E-BEEE50550027}"/>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6D5946BA-BE90-4DC0-ABBB-ECF07B18AB6D}"/>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1268FB83-3136-47FC-9C55-D2BEFEFF8C02}"/>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3082838E-94C4-4F6E-8861-6A661A07ACE9}"/>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E2241734-DECE-4E5E-9848-7D0A1F5461D8}"/>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0FD300BF-1117-4CB4-B3FA-0D4322F3B17A}"/>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109379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Säännöllinen tavaraliikenne -tekijöiden tarkastelut ja valitut tieosat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35</a:t>
            </a:fld>
            <a:endParaRPr lang="fi-FI" dirty="0"/>
          </a:p>
        </p:txBody>
      </p:sp>
      <p:pic>
        <p:nvPicPr>
          <p:cNvPr id="5" name="Sisällön paikkamerkki 5">
            <a:extLst>
              <a:ext uri="{FF2B5EF4-FFF2-40B4-BE49-F238E27FC236}">
                <a16:creationId xmlns:a16="http://schemas.microsoft.com/office/drawing/2014/main" id="{4A1A25B4-A06F-4AA3-BF46-50228775C1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6" y="1589984"/>
            <a:ext cx="6984751" cy="4939025"/>
          </a:xfrm>
          <a:prstGeom prst="rect">
            <a:avLst/>
          </a:prstGeom>
        </p:spPr>
      </p:pic>
      <p:sp>
        <p:nvSpPr>
          <p:cNvPr id="6" name="Tekstiruutu 5">
            <a:extLst>
              <a:ext uri="{FF2B5EF4-FFF2-40B4-BE49-F238E27FC236}">
                <a16:creationId xmlns:a16="http://schemas.microsoft.com/office/drawing/2014/main" id="{5E668676-7739-4582-B3AC-34C6A9AA014C}"/>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BA446BB7-CF6C-4579-8D1E-238ACD79520E}"/>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9311CBDF-44E6-4C59-B4EB-719712825217}"/>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42E7DAB5-1488-46EE-AC43-ADB3138530E0}"/>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C2CE629B-1F52-4A81-AC54-BF95DE54170E}"/>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894CE523-ABF3-4E5F-AEE4-1FF20267A50D}"/>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17F2BE04-32D6-45DE-801B-F3C397E983AE}"/>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E74936A4-61DF-4658-8AA3-76B0A3B5378E}"/>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ECBDB72E-FED8-470E-8365-320B2B7C4B12}"/>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58A42E6E-BB5A-4CE1-BB8B-61BD60B103C8}"/>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F11D4D1C-D766-4AE8-8533-24B2783E59F5}"/>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6AE03661-7CBB-4A40-A7C4-ABCE7663CC3C}"/>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9D88FA3A-1124-4739-A421-2CA8C508730E}"/>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E444B61A-77BD-41ED-8EF3-985D4EDFC613}"/>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CA74F5D8-8876-4C1C-A7AD-335974072DC1}"/>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2768183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Säännöllinen tavaraliikenne -tekijöiden tarkastelut ja valitut tieosat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36</a:t>
            </a:fld>
            <a:endParaRPr lang="fi-FI" dirty="0"/>
          </a:p>
        </p:txBody>
      </p:sp>
      <p:pic>
        <p:nvPicPr>
          <p:cNvPr id="5" name="Sisällön paikkamerkki 5">
            <a:extLst>
              <a:ext uri="{FF2B5EF4-FFF2-40B4-BE49-F238E27FC236}">
                <a16:creationId xmlns:a16="http://schemas.microsoft.com/office/drawing/2014/main" id="{4A1A25B4-A06F-4AA3-BF46-50228775C1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7" y="1589984"/>
            <a:ext cx="6984749" cy="4939025"/>
          </a:xfrm>
          <a:prstGeom prst="rect">
            <a:avLst/>
          </a:prstGeom>
        </p:spPr>
      </p:pic>
      <p:sp>
        <p:nvSpPr>
          <p:cNvPr id="6" name="Tekstiruutu 5">
            <a:extLst>
              <a:ext uri="{FF2B5EF4-FFF2-40B4-BE49-F238E27FC236}">
                <a16:creationId xmlns:a16="http://schemas.microsoft.com/office/drawing/2014/main" id="{A3F92B9C-A3DA-4C0C-A7DE-2E02790B04FA}"/>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10B6F6CB-A168-452E-9575-00E7B6AA57E8}"/>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E8E1B7F0-FBB4-4407-AB7D-2CDC1A94C95B}"/>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5894C992-103A-4DEE-B510-D8861AA7ECFF}"/>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750370E8-7842-4427-A666-7125071261C9}"/>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3C1443DA-29CC-4178-9E9B-7C5003B757AA}"/>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EE903056-1B52-47B2-B253-FD68849C7252}"/>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942B94ED-CCAA-4482-B09C-685CCCD89AFE}"/>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9F505A80-52E6-451D-8533-167B9EBFAC46}"/>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A07EFCF6-3920-4184-833E-0AAD23757491}"/>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49E30774-E4E2-4583-87C1-679F2D596127}"/>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A035772C-21F4-4E70-B7B3-2530623A7C33}"/>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34FFDA53-8BD9-4439-8A09-1ACDBD48AED3}"/>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3B181596-B981-4819-AAB5-E239FDD679A2}"/>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84446177-4D61-4BEF-B1EE-F46EC1AE52BF}"/>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4176796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Säännöllinen tavaraliikenne -tekijöiden tarkastelut ja valitut tieosat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37</a:t>
            </a:fld>
            <a:endParaRPr lang="fi-FI" dirty="0"/>
          </a:p>
        </p:txBody>
      </p:sp>
      <p:pic>
        <p:nvPicPr>
          <p:cNvPr id="5" name="Sisällön paikkamerkki 5">
            <a:extLst>
              <a:ext uri="{FF2B5EF4-FFF2-40B4-BE49-F238E27FC236}">
                <a16:creationId xmlns:a16="http://schemas.microsoft.com/office/drawing/2014/main" id="{4A1A25B4-A06F-4AA3-BF46-50228775C1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7" y="1589984"/>
            <a:ext cx="6984749" cy="4939024"/>
          </a:xfrm>
          <a:prstGeom prst="rect">
            <a:avLst/>
          </a:prstGeom>
        </p:spPr>
      </p:pic>
      <p:sp>
        <p:nvSpPr>
          <p:cNvPr id="6" name="Tekstiruutu 5">
            <a:extLst>
              <a:ext uri="{FF2B5EF4-FFF2-40B4-BE49-F238E27FC236}">
                <a16:creationId xmlns:a16="http://schemas.microsoft.com/office/drawing/2014/main" id="{A9299C4B-50D3-4753-8E80-ED86B613A740}"/>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5D110352-4BB0-4D41-8A2E-D328CA370564}"/>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F65FFB27-6E42-46B5-B8B7-2AB38DD62566}"/>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B66CD2AD-DACE-441A-B452-6E1654333887}"/>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74995BA7-4F29-4D5D-9813-3DC342ED37F5}"/>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E4A2C4E0-FDD0-4B7D-9D3D-49B4491BBDB8}"/>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7D2C2804-AA33-4BA5-BDD6-B30547A57347}"/>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9A4729BB-EB7E-4BA8-A44B-C5B736237C05}"/>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0B510652-FEBA-4BED-AC81-40B4108CB140}"/>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A14F4246-6C25-4F1A-8142-11646FA480DD}"/>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71D4E6CD-0A15-4514-919B-EDDC3A932B29}"/>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80B02F95-6033-40C3-ACC9-A6B18209267A}"/>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F3AFCB1C-96EF-41BB-89AE-B7DDA0EA982E}"/>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832A0CD2-E383-437D-9648-4AD550C206B8}"/>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281BEB6F-8593-4E32-A30D-4DECC876F573}"/>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3372717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Säännöllinen tavaraliikenne -tekijöiden tarkastelut ja valitut tieosat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38</a:t>
            </a:fld>
            <a:endParaRPr lang="fi-FI" dirty="0"/>
          </a:p>
        </p:txBody>
      </p:sp>
      <p:pic>
        <p:nvPicPr>
          <p:cNvPr id="5" name="Sisällön paikkamerkki 5">
            <a:extLst>
              <a:ext uri="{FF2B5EF4-FFF2-40B4-BE49-F238E27FC236}">
                <a16:creationId xmlns:a16="http://schemas.microsoft.com/office/drawing/2014/main" id="{4A1A25B4-A06F-4AA3-BF46-50228775C1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7" y="1589984"/>
            <a:ext cx="6984748" cy="4939024"/>
          </a:xfrm>
          <a:prstGeom prst="rect">
            <a:avLst/>
          </a:prstGeom>
        </p:spPr>
      </p:pic>
      <p:sp>
        <p:nvSpPr>
          <p:cNvPr id="6" name="Tekstiruutu 5">
            <a:extLst>
              <a:ext uri="{FF2B5EF4-FFF2-40B4-BE49-F238E27FC236}">
                <a16:creationId xmlns:a16="http://schemas.microsoft.com/office/drawing/2014/main" id="{F8AF4D0A-957C-4FBA-84C7-084D590C49D4}"/>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6D359D21-935D-41D3-92FA-05973FE620A2}"/>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201085AB-2032-428B-8DC3-C535BED5B18D}"/>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9FD84EFD-4B54-4054-B9AE-43010DD4374F}"/>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52FC09A8-7B70-4958-983F-4F83C9EF8A8D}"/>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6D80AB7B-ECAE-454E-9FEF-D7ADE3EE8499}"/>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77FC438C-CD3C-431D-BDEC-D547571A844A}"/>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9C640C9C-BB66-476C-BFD4-425F0D8CAE18}"/>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0B8ACCD9-EDED-4996-94BF-F4E27BA06E3A}"/>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0249C811-3A3E-4700-A165-F3838A596108}"/>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114903D4-F55A-4F37-B747-8997E8792B15}"/>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7669CBCF-3689-4F28-87A8-FDFC2EBE751B}"/>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46F9C09E-67BC-408D-842E-D59B97B02F4A}"/>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C2B5FA43-CC34-4CFB-B858-0FE709DF319A}"/>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17045803-FDB9-4FB3-AD72-D79562CCD8C0}"/>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2954087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Erilliset karttaliitteet</a:t>
            </a:r>
            <a:br>
              <a:rPr lang="fi-FI" altLang="fi-FI" dirty="0"/>
            </a:br>
            <a:r>
              <a:rPr lang="fi-FI" altLang="fi-FI" sz="2600" dirty="0"/>
              <a:t>Säännöllinen tavaraliikenne -tekijöiden tarkastelut ja valitut tieosat</a:t>
            </a:r>
            <a:endParaRPr lang="fi-FI" sz="2600" dirty="0"/>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39</a:t>
            </a:fld>
            <a:endParaRPr lang="fi-FI" dirty="0"/>
          </a:p>
        </p:txBody>
      </p:sp>
      <p:pic>
        <p:nvPicPr>
          <p:cNvPr id="5" name="Sisällön paikkamerkki 5">
            <a:extLst>
              <a:ext uri="{FF2B5EF4-FFF2-40B4-BE49-F238E27FC236}">
                <a16:creationId xmlns:a16="http://schemas.microsoft.com/office/drawing/2014/main" id="{4A1A25B4-A06F-4AA3-BF46-50228775C1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7867" y="1589984"/>
            <a:ext cx="6984748" cy="4939023"/>
          </a:xfrm>
          <a:prstGeom prst="rect">
            <a:avLst/>
          </a:prstGeom>
        </p:spPr>
      </p:pic>
      <p:sp>
        <p:nvSpPr>
          <p:cNvPr id="6" name="Tekstiruutu 5">
            <a:extLst>
              <a:ext uri="{FF2B5EF4-FFF2-40B4-BE49-F238E27FC236}">
                <a16:creationId xmlns:a16="http://schemas.microsoft.com/office/drawing/2014/main" id="{C4775B2D-9DFD-4EDA-A479-F784F811FAA4}"/>
              </a:ext>
            </a:extLst>
          </p:cNvPr>
          <p:cNvSpPr txBox="1"/>
          <p:nvPr/>
        </p:nvSpPr>
        <p:spPr>
          <a:xfrm>
            <a:off x="6877868" y="2492110"/>
            <a:ext cx="211596" cy="61555"/>
          </a:xfrm>
          <a:prstGeom prst="rect">
            <a:avLst/>
          </a:prstGeom>
          <a:noFill/>
        </p:spPr>
        <p:txBody>
          <a:bodyPr wrap="none" lIns="0" tIns="0" rIns="0" bIns="0" rtlCol="0">
            <a:spAutoFit/>
          </a:bodyPr>
          <a:lstStyle/>
          <a:p>
            <a:pPr algn="l"/>
            <a:r>
              <a:rPr lang="fi-FI" sz="400" dirty="0"/>
              <a:t>Parikkala</a:t>
            </a:r>
          </a:p>
        </p:txBody>
      </p:sp>
      <p:sp>
        <p:nvSpPr>
          <p:cNvPr id="7" name="Tekstiruutu 6">
            <a:extLst>
              <a:ext uri="{FF2B5EF4-FFF2-40B4-BE49-F238E27FC236}">
                <a16:creationId xmlns:a16="http://schemas.microsoft.com/office/drawing/2014/main" id="{164129C9-E0C6-4BDD-B142-6E178B82B06B}"/>
              </a:ext>
            </a:extLst>
          </p:cNvPr>
          <p:cNvSpPr txBox="1"/>
          <p:nvPr/>
        </p:nvSpPr>
        <p:spPr>
          <a:xfrm>
            <a:off x="6306756" y="3218497"/>
            <a:ext cx="203582" cy="61555"/>
          </a:xfrm>
          <a:prstGeom prst="rect">
            <a:avLst/>
          </a:prstGeom>
          <a:noFill/>
        </p:spPr>
        <p:txBody>
          <a:bodyPr wrap="none" lIns="0" tIns="0" rIns="0" bIns="0" rtlCol="0">
            <a:spAutoFit/>
          </a:bodyPr>
          <a:lstStyle/>
          <a:p>
            <a:pPr algn="l"/>
            <a:r>
              <a:rPr lang="fi-FI" sz="400" dirty="0"/>
              <a:t>Rautjärvi</a:t>
            </a:r>
          </a:p>
        </p:txBody>
      </p:sp>
      <p:sp>
        <p:nvSpPr>
          <p:cNvPr id="8" name="Tekstiruutu 7">
            <a:extLst>
              <a:ext uri="{FF2B5EF4-FFF2-40B4-BE49-F238E27FC236}">
                <a16:creationId xmlns:a16="http://schemas.microsoft.com/office/drawing/2014/main" id="{538A413F-4466-4FC5-B08C-3B924C812173}"/>
              </a:ext>
            </a:extLst>
          </p:cNvPr>
          <p:cNvSpPr txBox="1"/>
          <p:nvPr/>
        </p:nvSpPr>
        <p:spPr>
          <a:xfrm>
            <a:off x="5853932" y="3825631"/>
            <a:ext cx="147476" cy="61555"/>
          </a:xfrm>
          <a:prstGeom prst="rect">
            <a:avLst/>
          </a:prstGeom>
          <a:noFill/>
        </p:spPr>
        <p:txBody>
          <a:bodyPr wrap="none" lIns="0" tIns="0" rIns="0" bIns="0" rtlCol="0">
            <a:spAutoFit/>
          </a:bodyPr>
          <a:lstStyle/>
          <a:p>
            <a:pPr algn="l"/>
            <a:r>
              <a:rPr lang="fi-FI" sz="400" dirty="0"/>
              <a:t>Imatra</a:t>
            </a:r>
          </a:p>
        </p:txBody>
      </p:sp>
      <p:sp>
        <p:nvSpPr>
          <p:cNvPr id="9" name="Tekstiruutu 8">
            <a:extLst>
              <a:ext uri="{FF2B5EF4-FFF2-40B4-BE49-F238E27FC236}">
                <a16:creationId xmlns:a16="http://schemas.microsoft.com/office/drawing/2014/main" id="{C09837F5-37CD-46BA-AC50-6063A1A36CF0}"/>
              </a:ext>
            </a:extLst>
          </p:cNvPr>
          <p:cNvSpPr txBox="1"/>
          <p:nvPr/>
        </p:nvSpPr>
        <p:spPr>
          <a:xfrm>
            <a:off x="4772791" y="4245653"/>
            <a:ext cx="320601" cy="61555"/>
          </a:xfrm>
          <a:prstGeom prst="rect">
            <a:avLst/>
          </a:prstGeom>
          <a:noFill/>
        </p:spPr>
        <p:txBody>
          <a:bodyPr wrap="none" lIns="0" tIns="0" rIns="0" bIns="0" rtlCol="0">
            <a:spAutoFit/>
          </a:bodyPr>
          <a:lstStyle/>
          <a:p>
            <a:pPr algn="l"/>
            <a:r>
              <a:rPr lang="fi-FI" sz="400" dirty="0"/>
              <a:t>Lappeenranta</a:t>
            </a:r>
          </a:p>
        </p:txBody>
      </p:sp>
      <p:sp>
        <p:nvSpPr>
          <p:cNvPr id="10" name="Tekstiruutu 9">
            <a:extLst>
              <a:ext uri="{FF2B5EF4-FFF2-40B4-BE49-F238E27FC236}">
                <a16:creationId xmlns:a16="http://schemas.microsoft.com/office/drawing/2014/main" id="{D0207526-6F05-4726-A12F-1C7E88D94351}"/>
              </a:ext>
            </a:extLst>
          </p:cNvPr>
          <p:cNvSpPr txBox="1"/>
          <p:nvPr/>
        </p:nvSpPr>
        <p:spPr>
          <a:xfrm>
            <a:off x="3894676" y="5695778"/>
            <a:ext cx="185948" cy="61555"/>
          </a:xfrm>
          <a:prstGeom prst="rect">
            <a:avLst/>
          </a:prstGeom>
          <a:noFill/>
        </p:spPr>
        <p:txBody>
          <a:bodyPr wrap="none" lIns="0" tIns="0" rIns="0" bIns="0" rtlCol="0">
            <a:spAutoFit/>
          </a:bodyPr>
          <a:lstStyle/>
          <a:p>
            <a:pPr algn="l"/>
            <a:r>
              <a:rPr lang="fi-FI" sz="400" dirty="0"/>
              <a:t>Virolahti</a:t>
            </a:r>
          </a:p>
        </p:txBody>
      </p:sp>
      <p:sp>
        <p:nvSpPr>
          <p:cNvPr id="11" name="Tekstiruutu 10">
            <a:extLst>
              <a:ext uri="{FF2B5EF4-FFF2-40B4-BE49-F238E27FC236}">
                <a16:creationId xmlns:a16="http://schemas.microsoft.com/office/drawing/2014/main" id="{B206A3E2-624D-457C-877F-D24B1041CE63}"/>
              </a:ext>
            </a:extLst>
          </p:cNvPr>
          <p:cNvSpPr txBox="1"/>
          <p:nvPr/>
        </p:nvSpPr>
        <p:spPr>
          <a:xfrm>
            <a:off x="3319160" y="5883749"/>
            <a:ext cx="177934" cy="61555"/>
          </a:xfrm>
          <a:prstGeom prst="rect">
            <a:avLst/>
          </a:prstGeom>
          <a:noFill/>
        </p:spPr>
        <p:txBody>
          <a:bodyPr wrap="none" lIns="0" tIns="0" rIns="0" bIns="0" rtlCol="0">
            <a:spAutoFit/>
          </a:bodyPr>
          <a:lstStyle/>
          <a:p>
            <a:pPr algn="l"/>
            <a:r>
              <a:rPr lang="fi-FI" sz="400" dirty="0"/>
              <a:t>Hamina</a:t>
            </a:r>
          </a:p>
        </p:txBody>
      </p:sp>
      <p:sp>
        <p:nvSpPr>
          <p:cNvPr id="12" name="Tekstiruutu 11">
            <a:extLst>
              <a:ext uri="{FF2B5EF4-FFF2-40B4-BE49-F238E27FC236}">
                <a16:creationId xmlns:a16="http://schemas.microsoft.com/office/drawing/2014/main" id="{4B80EF3A-284D-495E-980F-7B263BFCBA83}"/>
              </a:ext>
            </a:extLst>
          </p:cNvPr>
          <p:cNvSpPr txBox="1"/>
          <p:nvPr/>
        </p:nvSpPr>
        <p:spPr>
          <a:xfrm>
            <a:off x="3039713" y="6000936"/>
            <a:ext cx="131446" cy="61555"/>
          </a:xfrm>
          <a:prstGeom prst="rect">
            <a:avLst/>
          </a:prstGeom>
          <a:noFill/>
        </p:spPr>
        <p:txBody>
          <a:bodyPr wrap="none" lIns="0" tIns="0" rIns="0" bIns="0" rtlCol="0">
            <a:spAutoFit/>
          </a:bodyPr>
          <a:lstStyle/>
          <a:p>
            <a:pPr algn="l"/>
            <a:r>
              <a:rPr lang="fi-FI" sz="400" dirty="0"/>
              <a:t>Kotka</a:t>
            </a:r>
          </a:p>
        </p:txBody>
      </p:sp>
      <p:sp>
        <p:nvSpPr>
          <p:cNvPr id="13" name="Tekstiruutu 12">
            <a:extLst>
              <a:ext uri="{FF2B5EF4-FFF2-40B4-BE49-F238E27FC236}">
                <a16:creationId xmlns:a16="http://schemas.microsoft.com/office/drawing/2014/main" id="{A169B352-26A1-451B-8C2F-0758E556C6AB}"/>
              </a:ext>
            </a:extLst>
          </p:cNvPr>
          <p:cNvSpPr txBox="1"/>
          <p:nvPr/>
        </p:nvSpPr>
        <p:spPr>
          <a:xfrm>
            <a:off x="2545208" y="5871796"/>
            <a:ext cx="160300" cy="61555"/>
          </a:xfrm>
          <a:prstGeom prst="rect">
            <a:avLst/>
          </a:prstGeom>
          <a:noFill/>
        </p:spPr>
        <p:txBody>
          <a:bodyPr wrap="none" lIns="0" tIns="0" rIns="0" bIns="0" rtlCol="0">
            <a:spAutoFit/>
          </a:bodyPr>
          <a:lstStyle/>
          <a:p>
            <a:pPr algn="l"/>
            <a:r>
              <a:rPr lang="fi-FI" sz="400" dirty="0"/>
              <a:t>Pyhtää</a:t>
            </a:r>
          </a:p>
        </p:txBody>
      </p:sp>
      <p:sp>
        <p:nvSpPr>
          <p:cNvPr id="14" name="Tekstiruutu 13">
            <a:extLst>
              <a:ext uri="{FF2B5EF4-FFF2-40B4-BE49-F238E27FC236}">
                <a16:creationId xmlns:a16="http://schemas.microsoft.com/office/drawing/2014/main" id="{2F39B89A-04A6-4796-BB48-309C0BF44002}"/>
              </a:ext>
            </a:extLst>
          </p:cNvPr>
          <p:cNvSpPr txBox="1"/>
          <p:nvPr/>
        </p:nvSpPr>
        <p:spPr>
          <a:xfrm>
            <a:off x="2671414" y="4828855"/>
            <a:ext cx="185948" cy="61555"/>
          </a:xfrm>
          <a:prstGeom prst="rect">
            <a:avLst/>
          </a:prstGeom>
          <a:noFill/>
        </p:spPr>
        <p:txBody>
          <a:bodyPr wrap="none" lIns="0" tIns="0" rIns="0" bIns="0" rtlCol="0">
            <a:spAutoFit/>
          </a:bodyPr>
          <a:lstStyle/>
          <a:p>
            <a:pPr algn="l"/>
            <a:r>
              <a:rPr lang="fi-FI" sz="400" dirty="0"/>
              <a:t>Kouvola</a:t>
            </a:r>
          </a:p>
        </p:txBody>
      </p:sp>
      <p:sp>
        <p:nvSpPr>
          <p:cNvPr id="15" name="Tekstiruutu 14">
            <a:extLst>
              <a:ext uri="{FF2B5EF4-FFF2-40B4-BE49-F238E27FC236}">
                <a16:creationId xmlns:a16="http://schemas.microsoft.com/office/drawing/2014/main" id="{AA3BA88B-7C51-4CC2-B870-1F61C9D21D52}"/>
              </a:ext>
            </a:extLst>
          </p:cNvPr>
          <p:cNvSpPr txBox="1"/>
          <p:nvPr/>
        </p:nvSpPr>
        <p:spPr>
          <a:xfrm>
            <a:off x="3832153" y="4585875"/>
            <a:ext cx="195566" cy="61555"/>
          </a:xfrm>
          <a:prstGeom prst="rect">
            <a:avLst/>
          </a:prstGeom>
          <a:noFill/>
        </p:spPr>
        <p:txBody>
          <a:bodyPr wrap="none" lIns="0" tIns="0" rIns="0" bIns="0" rtlCol="0">
            <a:spAutoFit/>
          </a:bodyPr>
          <a:lstStyle/>
          <a:p>
            <a:pPr algn="l"/>
            <a:r>
              <a:rPr lang="fi-FI" sz="400" dirty="0"/>
              <a:t>Luumäki</a:t>
            </a:r>
          </a:p>
        </p:txBody>
      </p:sp>
      <p:sp>
        <p:nvSpPr>
          <p:cNvPr id="16" name="Tekstiruutu 15">
            <a:extLst>
              <a:ext uri="{FF2B5EF4-FFF2-40B4-BE49-F238E27FC236}">
                <a16:creationId xmlns:a16="http://schemas.microsoft.com/office/drawing/2014/main" id="{58BE6F6F-A8A4-492F-BE72-F8078F68C934}"/>
              </a:ext>
            </a:extLst>
          </p:cNvPr>
          <p:cNvSpPr txBox="1"/>
          <p:nvPr/>
        </p:nvSpPr>
        <p:spPr>
          <a:xfrm>
            <a:off x="4772791" y="3638265"/>
            <a:ext cx="253274" cy="61555"/>
          </a:xfrm>
          <a:prstGeom prst="rect">
            <a:avLst/>
          </a:prstGeom>
          <a:noFill/>
        </p:spPr>
        <p:txBody>
          <a:bodyPr wrap="none" lIns="0" tIns="0" rIns="0" bIns="0" rtlCol="0">
            <a:spAutoFit/>
          </a:bodyPr>
          <a:lstStyle/>
          <a:p>
            <a:pPr algn="l"/>
            <a:r>
              <a:rPr lang="fi-FI" sz="400" dirty="0"/>
              <a:t>Taipalsaari</a:t>
            </a:r>
          </a:p>
        </p:txBody>
      </p:sp>
      <p:sp>
        <p:nvSpPr>
          <p:cNvPr id="17" name="Tekstiruutu 16">
            <a:extLst>
              <a:ext uri="{FF2B5EF4-FFF2-40B4-BE49-F238E27FC236}">
                <a16:creationId xmlns:a16="http://schemas.microsoft.com/office/drawing/2014/main" id="{634DC163-63CF-4459-A189-3FC7151B42F5}"/>
              </a:ext>
            </a:extLst>
          </p:cNvPr>
          <p:cNvSpPr txBox="1"/>
          <p:nvPr/>
        </p:nvSpPr>
        <p:spPr>
          <a:xfrm>
            <a:off x="5517330" y="3251571"/>
            <a:ext cx="243656" cy="61555"/>
          </a:xfrm>
          <a:prstGeom prst="rect">
            <a:avLst/>
          </a:prstGeom>
          <a:noFill/>
        </p:spPr>
        <p:txBody>
          <a:bodyPr wrap="none" lIns="0" tIns="0" rIns="0" bIns="0" rtlCol="0">
            <a:spAutoFit/>
          </a:bodyPr>
          <a:lstStyle/>
          <a:p>
            <a:pPr algn="l"/>
            <a:r>
              <a:rPr lang="fi-FI" sz="400" dirty="0"/>
              <a:t>Ruokolahti</a:t>
            </a:r>
          </a:p>
        </p:txBody>
      </p:sp>
      <p:sp>
        <p:nvSpPr>
          <p:cNvPr id="18" name="Tekstiruutu 17">
            <a:extLst>
              <a:ext uri="{FF2B5EF4-FFF2-40B4-BE49-F238E27FC236}">
                <a16:creationId xmlns:a16="http://schemas.microsoft.com/office/drawing/2014/main" id="{608A00F8-7E9B-4523-8D51-D6F4920E164F}"/>
              </a:ext>
            </a:extLst>
          </p:cNvPr>
          <p:cNvSpPr txBox="1"/>
          <p:nvPr/>
        </p:nvSpPr>
        <p:spPr>
          <a:xfrm>
            <a:off x="3929785" y="3735770"/>
            <a:ext cx="251672" cy="61555"/>
          </a:xfrm>
          <a:prstGeom prst="rect">
            <a:avLst/>
          </a:prstGeom>
          <a:noFill/>
        </p:spPr>
        <p:txBody>
          <a:bodyPr wrap="none" lIns="0" tIns="0" rIns="0" bIns="0" rtlCol="0">
            <a:spAutoFit/>
          </a:bodyPr>
          <a:lstStyle/>
          <a:p>
            <a:pPr algn="l"/>
            <a:r>
              <a:rPr lang="fi-FI" sz="400" dirty="0"/>
              <a:t>Savitaipale</a:t>
            </a:r>
          </a:p>
        </p:txBody>
      </p:sp>
      <p:sp>
        <p:nvSpPr>
          <p:cNvPr id="19" name="Tekstiruutu 18">
            <a:extLst>
              <a:ext uri="{FF2B5EF4-FFF2-40B4-BE49-F238E27FC236}">
                <a16:creationId xmlns:a16="http://schemas.microsoft.com/office/drawing/2014/main" id="{65F5EE11-900F-46E2-93AC-3FEB966E98BB}"/>
              </a:ext>
            </a:extLst>
          </p:cNvPr>
          <p:cNvSpPr txBox="1"/>
          <p:nvPr/>
        </p:nvSpPr>
        <p:spPr>
          <a:xfrm>
            <a:off x="4222680" y="4210112"/>
            <a:ext cx="112210" cy="61555"/>
          </a:xfrm>
          <a:prstGeom prst="rect">
            <a:avLst/>
          </a:prstGeom>
          <a:noFill/>
        </p:spPr>
        <p:txBody>
          <a:bodyPr wrap="none" lIns="0" tIns="0" rIns="0" bIns="0" rtlCol="0">
            <a:spAutoFit/>
          </a:bodyPr>
          <a:lstStyle/>
          <a:p>
            <a:pPr algn="l"/>
            <a:r>
              <a:rPr lang="fi-FI" sz="400" dirty="0"/>
              <a:t>Lemi</a:t>
            </a:r>
          </a:p>
        </p:txBody>
      </p:sp>
      <p:sp>
        <p:nvSpPr>
          <p:cNvPr id="20" name="Tekstiruutu 19">
            <a:extLst>
              <a:ext uri="{FF2B5EF4-FFF2-40B4-BE49-F238E27FC236}">
                <a16:creationId xmlns:a16="http://schemas.microsoft.com/office/drawing/2014/main" id="{FE9704B3-A5D9-46E5-B45B-E74462F55DB9}"/>
              </a:ext>
            </a:extLst>
          </p:cNvPr>
          <p:cNvSpPr txBox="1"/>
          <p:nvPr/>
        </p:nvSpPr>
        <p:spPr>
          <a:xfrm>
            <a:off x="4154126" y="5275160"/>
            <a:ext cx="243656" cy="61555"/>
          </a:xfrm>
          <a:prstGeom prst="rect">
            <a:avLst/>
          </a:prstGeom>
          <a:noFill/>
        </p:spPr>
        <p:txBody>
          <a:bodyPr wrap="none" lIns="0" tIns="0" rIns="0" bIns="0" rtlCol="0">
            <a:spAutoFit/>
          </a:bodyPr>
          <a:lstStyle/>
          <a:p>
            <a:pPr algn="l"/>
            <a:r>
              <a:rPr lang="fi-FI" sz="400" dirty="0"/>
              <a:t>Miehikkälä</a:t>
            </a:r>
          </a:p>
        </p:txBody>
      </p:sp>
    </p:spTree>
    <p:extLst>
      <p:ext uri="{BB962C8B-B14F-4D97-AF65-F5344CB8AC3E}">
        <p14:creationId xmlns:p14="http://schemas.microsoft.com/office/powerpoint/2010/main" val="880632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dirty="0"/>
              <a:t>Esipuhe (2/2)</a:t>
            </a:r>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lnSpc>
                <a:spcPts val="1600"/>
              </a:lnSpc>
              <a:spcBef>
                <a:spcPts val="0"/>
              </a:spcBef>
            </a:pPr>
            <a:r>
              <a:rPr lang="fi-FI" sz="1600" dirty="0"/>
              <a:t>Uutena ominaisuutena tietokannan yhteyteen rakennettiin seuraavat erilliset osiot:</a:t>
            </a:r>
          </a:p>
          <a:p>
            <a:pPr lvl="1">
              <a:lnSpc>
                <a:spcPts val="1600"/>
              </a:lnSpc>
              <a:spcBef>
                <a:spcPts val="0"/>
              </a:spcBef>
              <a:spcAft>
                <a:spcPts val="300"/>
              </a:spcAft>
            </a:pPr>
            <a:r>
              <a:rPr lang="fi-FI" sz="1400" dirty="0" err="1"/>
              <a:t>Tiejaksoraporttiosio</a:t>
            </a:r>
            <a:r>
              <a:rPr lang="fi-FI" sz="1400" dirty="0"/>
              <a:t>, johon koostettiin tien ja siihen sisältyvien tieosien merkittävyystiedot kootusti tiiviimmässä ja selkeämmässä esitysmuodossa.</a:t>
            </a:r>
          </a:p>
          <a:p>
            <a:pPr lvl="1">
              <a:lnSpc>
                <a:spcPts val="1600"/>
              </a:lnSpc>
              <a:spcBef>
                <a:spcPts val="0"/>
              </a:spcBef>
              <a:spcAft>
                <a:spcPts val="300"/>
              </a:spcAft>
            </a:pPr>
            <a:r>
              <a:rPr lang="fi-FI" sz="1400" dirty="0"/>
              <a:t>Hankearviointiosio, jonka avulla voidaan arvioida esimerkiksi päällystysohjelman ja muiden ELY-keskuksen eri ohjelmiin sisältyvien hankkeiden merkittävyyttä. Tietokantaan ja hankearviointiosioon lasketaan tieosittainen korjaustarveosuus (huonokuntoisen päällysteen osuus), joka antaa lisätietoa tieosan merkittävyyden suhteesta korjaustarpeeseen.</a:t>
            </a:r>
          </a:p>
          <a:p>
            <a:pPr lvl="1">
              <a:lnSpc>
                <a:spcPts val="1600"/>
              </a:lnSpc>
              <a:spcBef>
                <a:spcPts val="0"/>
              </a:spcBef>
              <a:spcAft>
                <a:spcPts val="600"/>
              </a:spcAft>
            </a:pPr>
            <a:r>
              <a:rPr lang="fi-FI" sz="1400" dirty="0"/>
              <a:t>Soratieosio, jonka tavoitteena on kuvata sorateiden ympärillä olevia toimintoja (=merkitys asiakastarpeiden näkökulmasta) sekä kuvata sen rinnalla käytössä olevilla mittareilla sorateiden kunto- ja laatutasoa.</a:t>
            </a:r>
          </a:p>
          <a:p>
            <a:pPr>
              <a:lnSpc>
                <a:spcPts val="1600"/>
              </a:lnSpc>
              <a:spcBef>
                <a:spcPts val="0"/>
              </a:spcBef>
              <a:spcAft>
                <a:spcPts val="600"/>
              </a:spcAft>
            </a:pPr>
            <a:r>
              <a:rPr lang="fi-FI" sz="1600" dirty="0"/>
              <a:t>Merkittävyysluokitusta tullaan hyödyntämään esimerkiksi hoito- ja soratieluokituksissa, ylläpitotoimenpiteiden priorisoinnissa, rakenteen parantamishankkeiden priorisoinnissa, </a:t>
            </a:r>
            <a:r>
              <a:rPr lang="fi-FI" sz="1600" dirty="0" err="1"/>
              <a:t>täsmähoitokohteita</a:t>
            </a:r>
            <a:r>
              <a:rPr lang="fi-FI" sz="1600" dirty="0"/>
              <a:t> määritettäessä ja tien hallinnollisen luokituksen muutoksissa. Luokitukset toimivat apuna myös laajemmin hankkeiden priorisoinnissa ja tienpidon ohjelmoinnissa. Lisäksi merkittävyysluokitus toimii apuvälineenä sidosryhmien, kuten esimerkiksi maakuntaliittojen ja kuntien, kanssa käytävässä vuoropuhelussa.</a:t>
            </a:r>
          </a:p>
          <a:p>
            <a:pPr>
              <a:lnSpc>
                <a:spcPts val="1600"/>
              </a:lnSpc>
              <a:spcBef>
                <a:spcPts val="0"/>
              </a:spcBef>
              <a:spcAft>
                <a:spcPts val="600"/>
              </a:spcAft>
            </a:pPr>
            <a:r>
              <a:rPr lang="fi-FI" sz="1600" dirty="0"/>
              <a:t>Suunnittelutyön ohjaamisesta ja päätöksenteosta on vastannut ohjausryhmä, johon ovat kuuluneet Kaakkois-Suomen ELY-keskuksesta Sonja Lehtonen (pj.), Tuomas Talka, Jussi Kailasto, Tommy Ulmanen, Pasi Halttunen ja Joel Peiponen. Selvityksen laatimisesta ovat vastanneet Mikko Seila ja Aleksi Krankka Linea Konsultit Oy:stä.</a:t>
            </a:r>
          </a:p>
          <a:p>
            <a:pPr>
              <a:lnSpc>
                <a:spcPts val="1600"/>
              </a:lnSpc>
              <a:spcBef>
                <a:spcPts val="0"/>
              </a:spcBef>
              <a:spcAft>
                <a:spcPts val="600"/>
              </a:spcAft>
            </a:pPr>
            <a:endParaRPr lang="fi-FI" sz="1600" dirty="0"/>
          </a:p>
          <a:p>
            <a:pPr>
              <a:lnSpc>
                <a:spcPts val="1600"/>
              </a:lnSpc>
              <a:spcBef>
                <a:spcPts val="0"/>
              </a:spcBef>
              <a:spcAft>
                <a:spcPts val="600"/>
              </a:spcAft>
            </a:pPr>
            <a:r>
              <a:rPr lang="fi-FI" sz="1600" dirty="0"/>
              <a:t>Kouvolassa joulukuussa 2021, Kaakkois-Suomen ELY-keskus</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4</a:t>
            </a:fld>
            <a:endParaRPr lang="fi-FI" dirty="0"/>
          </a:p>
        </p:txBody>
      </p:sp>
    </p:spTree>
    <p:extLst>
      <p:ext uri="{BB962C8B-B14F-4D97-AF65-F5344CB8AC3E}">
        <p14:creationId xmlns:p14="http://schemas.microsoft.com/office/powerpoint/2010/main" val="3346699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dirty="0"/>
              <a:t>Työn tausta, yleistä</a:t>
            </a:r>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spcBef>
                <a:spcPts val="0"/>
              </a:spcBef>
              <a:spcAft>
                <a:spcPts val="600"/>
              </a:spcAft>
            </a:pPr>
            <a:r>
              <a:rPr lang="fi-FI" sz="1600" dirty="0"/>
              <a:t>ELY-keskuksella on käytössä eri luokittelujärjestelmiä, joilla kuvataan teiden verkollista asemaa. Toiminnallisen luokituksen lisäksi ELY-keskuksella on käytössä useita muita erilaisia luokituksia kuten esimerkiksi päällystettyjen teiden ylläpitoluokitus, teiden talvihoitoluokitus ja soratieluokitus.</a:t>
            </a:r>
          </a:p>
          <a:p>
            <a:pPr>
              <a:spcBef>
                <a:spcPts val="0"/>
              </a:spcBef>
              <a:spcAft>
                <a:spcPts val="600"/>
              </a:spcAft>
            </a:pPr>
            <a:r>
              <a:rPr lang="fi-FI" sz="1600" dirty="0"/>
              <a:t>Mikään edellä mainituista luokitteluperusteista ei välttämättä kuvaa eri teiden tärkeyttä liikenneverkon osana eli tieosien merkittävyyttä. Merkittävyysluokituksella luodaan yleiskuva tarkasteltavalle tieverkolle sijoittuvista toiminnoista.</a:t>
            </a:r>
          </a:p>
          <a:p>
            <a:pPr>
              <a:spcBef>
                <a:spcPts val="0"/>
              </a:spcBef>
              <a:spcAft>
                <a:spcPts val="600"/>
              </a:spcAft>
            </a:pPr>
            <a:r>
              <a:rPr lang="fi-FI" sz="1600" dirty="0"/>
              <a:t>Työn lopputuloksena muodostetussa </a:t>
            </a:r>
            <a:r>
              <a:rPr lang="fi-FI" sz="1600" dirty="0" err="1"/>
              <a:t>excel</a:t>
            </a:r>
            <a:r>
              <a:rPr lang="fi-FI" sz="1600" dirty="0"/>
              <a:t>-pohjaisessa merkittävyystietokannassa jokainen rivi muodostuu yhdestä alempiasteiseen tieverkkoon kuuluvasta tieosasta. Jokaiselle tieosalle on laskettu eri merkittävyystekijöiden avulla pisteet, jonka avulla tieosat on jaettu neljään merkittävyysluokkaan.</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5</a:t>
            </a:fld>
            <a:endParaRPr lang="fi-FI" dirty="0"/>
          </a:p>
        </p:txBody>
      </p:sp>
    </p:spTree>
    <p:extLst>
      <p:ext uri="{BB962C8B-B14F-4D97-AF65-F5344CB8AC3E}">
        <p14:creationId xmlns:p14="http://schemas.microsoft.com/office/powerpoint/2010/main" val="2122096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dirty="0"/>
              <a:t>Työn tausta, Kaakkois-Suomen ELY-keskus</a:t>
            </a:r>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a:spcBef>
                <a:spcPts val="0"/>
              </a:spcBef>
              <a:spcAft>
                <a:spcPts val="600"/>
              </a:spcAft>
            </a:pPr>
            <a:r>
              <a:rPr lang="fi-FI" altLang="fi-FI" sz="1600" dirty="0"/>
              <a:t>Kaakkois-Suomen ELY-keskuksen seutu- ja yhdysteiden merkittävyysluokitus valmistui 2013. Tällöin laadittiin kaksi erillistä merkittävyysluokitusta, joista toinen kattoi vähäliikenteisen (KVL alle 500 ajoneuvoa vuorokaudessa) ja toinen keskivilkkaan (KVL ≥ 500 ajoneuvoa vuorokaudessa) tieverkon. Työn tuloksena syntyi listaus tieverkon merkittävyysluokituksesta eli niin sanottu merkittävyysluokitustietokanta.</a:t>
            </a:r>
          </a:p>
          <a:p>
            <a:pPr>
              <a:spcBef>
                <a:spcPts val="0"/>
              </a:spcBef>
              <a:spcAft>
                <a:spcPts val="600"/>
              </a:spcAft>
            </a:pPr>
            <a:r>
              <a:rPr lang="fi-FI" altLang="fi-FI" sz="1600" dirty="0"/>
              <a:t>Työn aikana käydyn keskustelun perusteella päätettiin, että merkittävyysluokitusta on tärkeää ylläpitää ja päivittää, jotta sen perusteella tehtävät tarkastelut ovat mahdollisimman ajantasaisia. Merkittävyysluokitusta ei ole vuoden 2013 jälkeen kuitenkaan päivitetty.</a:t>
            </a:r>
          </a:p>
          <a:p>
            <a:pPr>
              <a:spcBef>
                <a:spcPts val="0"/>
              </a:spcBef>
              <a:spcAft>
                <a:spcPts val="600"/>
              </a:spcAft>
            </a:pPr>
            <a:r>
              <a:rPr lang="fi-FI" altLang="fi-FI" sz="1600" dirty="0"/>
              <a:t>P</a:t>
            </a:r>
            <a:r>
              <a:rPr lang="fi-FI" sz="1600" dirty="0"/>
              <a:t>erusväylänpidon rahoitustason noston johdosta myös alemman tieverkon kuntoon panostetaan. Koronan seurauksena myös muuta elvytysrahaa kohdistetaan infraan. Merkittävyysluokitusta on kehitetty vuosien saatossa entistä monipuolisemmaksi ja käyttökelpoisemmaksi työkaluksi hankkeiden ohjelmointiin ja priorisointiin, jonka lisäksi käytetyt lähtöaineistot ovat aiempaan nähden entistä laadukkaampia. Näin merkittävyysluokituksen laatiminen on tullut jälleen ajankohtaiseksi.</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6</a:t>
            </a:fld>
            <a:endParaRPr lang="fi-FI" dirty="0"/>
          </a:p>
        </p:txBody>
      </p:sp>
    </p:spTree>
    <p:extLst>
      <p:ext uri="{BB962C8B-B14F-4D97-AF65-F5344CB8AC3E}">
        <p14:creationId xmlns:p14="http://schemas.microsoft.com/office/powerpoint/2010/main" val="4003660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Työn tavoitteet ja hyödyntäminen</a:t>
            </a:r>
            <a:endParaRPr lang="fi-FI"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Autofit/>
          </a:bodyPr>
          <a:lstStyle/>
          <a:p>
            <a:pPr>
              <a:spcBef>
                <a:spcPts val="0"/>
              </a:spcBef>
              <a:spcAft>
                <a:spcPts val="600"/>
              </a:spcAft>
            </a:pPr>
            <a:r>
              <a:rPr lang="fi-FI" altLang="fi-FI" sz="1600" dirty="0"/>
              <a:t>Merkittävyysluokitusta voidaan käyttää apuna kohteiden tai hankkeiden keskinäisessä arvioinnissa arvioitaessa mm.:</a:t>
            </a:r>
          </a:p>
          <a:p>
            <a:pPr lvl="1">
              <a:spcBef>
                <a:spcPts val="0"/>
              </a:spcBef>
              <a:spcAft>
                <a:spcPts val="600"/>
              </a:spcAft>
            </a:pPr>
            <a:r>
              <a:rPr lang="fi-FI" altLang="fi-FI" sz="1200" dirty="0"/>
              <a:t>Päällystettyjen teiden rakenteen parantamista</a:t>
            </a:r>
          </a:p>
          <a:p>
            <a:pPr lvl="1">
              <a:spcBef>
                <a:spcPts val="0"/>
              </a:spcBef>
              <a:spcAft>
                <a:spcPts val="600"/>
              </a:spcAft>
            </a:pPr>
            <a:r>
              <a:rPr lang="fi-FI" altLang="fi-FI" sz="1200" dirty="0"/>
              <a:t>Päällystetyn tien muuttamista/kunnostamista soratieksi</a:t>
            </a:r>
          </a:p>
          <a:p>
            <a:pPr lvl="1">
              <a:spcBef>
                <a:spcPts val="0"/>
              </a:spcBef>
              <a:spcAft>
                <a:spcPts val="600"/>
              </a:spcAft>
            </a:pPr>
            <a:r>
              <a:rPr lang="fi-FI" altLang="fi-FI" sz="1200" dirty="0"/>
              <a:t>Vähäliikenteisten teiden uudelleenpäällystämistarvetta</a:t>
            </a:r>
          </a:p>
          <a:p>
            <a:pPr lvl="1">
              <a:spcBef>
                <a:spcPts val="0"/>
              </a:spcBef>
              <a:spcAft>
                <a:spcPts val="600"/>
              </a:spcAft>
            </a:pPr>
            <a:r>
              <a:rPr lang="fi-FI" altLang="fi-FI" sz="1200" dirty="0"/>
              <a:t>Soratieluokitusta</a:t>
            </a:r>
          </a:p>
          <a:p>
            <a:pPr lvl="1">
              <a:spcBef>
                <a:spcPts val="0"/>
              </a:spcBef>
              <a:spcAft>
                <a:spcPts val="600"/>
              </a:spcAft>
            </a:pPr>
            <a:r>
              <a:rPr lang="fi-FI" altLang="fi-FI" sz="1200" dirty="0"/>
              <a:t>Hoitoluokitusta</a:t>
            </a:r>
          </a:p>
          <a:p>
            <a:pPr lvl="1">
              <a:spcBef>
                <a:spcPts val="0"/>
              </a:spcBef>
              <a:spcAft>
                <a:spcPts val="600"/>
              </a:spcAft>
            </a:pPr>
            <a:r>
              <a:rPr lang="fi-FI" altLang="fi-FI" sz="1200" dirty="0"/>
              <a:t>Siltojen kunnostustarvetta</a:t>
            </a:r>
          </a:p>
          <a:p>
            <a:pPr lvl="1">
              <a:spcBef>
                <a:spcPts val="0"/>
              </a:spcBef>
              <a:spcAft>
                <a:spcPts val="600"/>
              </a:spcAft>
            </a:pPr>
            <a:r>
              <a:rPr lang="fi-FI" altLang="fi-FI" sz="1200" dirty="0"/>
              <a:t>Ylläpidon ja peruskorjausten toimenpiteiden priorisointia ja valintaa sekä tätä kautta myös toimenpiteen yhteiskuntataloudellisia vaikutuksia</a:t>
            </a:r>
          </a:p>
          <a:p>
            <a:pPr lvl="1">
              <a:spcBef>
                <a:spcPts val="0"/>
              </a:spcBef>
              <a:spcAft>
                <a:spcPts val="600"/>
              </a:spcAft>
            </a:pPr>
            <a:r>
              <a:rPr lang="fi-FI" altLang="fi-FI" sz="1200" dirty="0" err="1"/>
              <a:t>Täsmähoitokohteita</a:t>
            </a:r>
            <a:endParaRPr lang="fi-FI" altLang="fi-FI" sz="1200" dirty="0"/>
          </a:p>
          <a:p>
            <a:pPr lvl="1">
              <a:spcBef>
                <a:spcPts val="0"/>
              </a:spcBef>
              <a:spcAft>
                <a:spcPts val="600"/>
              </a:spcAft>
            </a:pPr>
            <a:r>
              <a:rPr lang="fi-FI" altLang="fi-FI" sz="1200" dirty="0"/>
              <a:t>Tien hallinnollisen luokituksen muutoksia</a:t>
            </a:r>
          </a:p>
          <a:p>
            <a:pPr lvl="1">
              <a:spcBef>
                <a:spcPts val="0"/>
              </a:spcBef>
              <a:spcAft>
                <a:spcPts val="600"/>
              </a:spcAft>
            </a:pPr>
            <a:r>
              <a:rPr lang="fi-FI" altLang="fi-FI" sz="1200" dirty="0"/>
              <a:t>Yksityistie / maantie -rajapintatarkasteluita</a:t>
            </a:r>
          </a:p>
          <a:p>
            <a:pPr lvl="1">
              <a:spcBef>
                <a:spcPts val="0"/>
              </a:spcBef>
              <a:spcAft>
                <a:spcPts val="600"/>
              </a:spcAft>
            </a:pPr>
            <a:r>
              <a:rPr lang="fi-FI" altLang="fi-FI" sz="1200" dirty="0"/>
              <a:t>Lisäksi merkittävyysluokitus toimii apuvälineenä sidosryhmien, kuten esimerkiksi maakuntaliittojen ja kuntien, kanssa käytävässä vuoropuhelussa.</a:t>
            </a:r>
          </a:p>
          <a:p>
            <a:pPr>
              <a:spcBef>
                <a:spcPts val="0"/>
              </a:spcBef>
              <a:spcAft>
                <a:spcPts val="600"/>
              </a:spcAft>
              <a:buFont typeface="Wingdings" panose="05000000000000000000" pitchFamily="2" charset="2"/>
              <a:buChar char="à"/>
            </a:pPr>
            <a:r>
              <a:rPr lang="fi-FI" altLang="fi-FI" sz="1600" dirty="0"/>
              <a:t>Merkittävyysluokitus on ennen kaikkea työkalu erityisesti ylläpidon ja päivittäisen kunnossapidon toimien arviointiin ja hankkeiden ohjelmointiin.</a:t>
            </a:r>
          </a:p>
          <a:p>
            <a:pPr>
              <a:spcBef>
                <a:spcPts val="0"/>
              </a:spcBef>
              <a:spcAft>
                <a:spcPts val="600"/>
              </a:spcAft>
              <a:buFont typeface="Wingdings" panose="05000000000000000000" pitchFamily="2" charset="2"/>
              <a:buChar char="à"/>
            </a:pPr>
            <a:r>
              <a:rPr lang="fi-FI" altLang="fi-FI" sz="1600" dirty="0"/>
              <a:t>Työkalun toimivuuden kannalta on tärkeää, että tietokantaan päivitetään säännöllisesti uusimmat saatavilla olevat lähtötiedot.</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7</a:t>
            </a:fld>
            <a:endParaRPr lang="fi-FI" dirty="0"/>
          </a:p>
        </p:txBody>
      </p:sp>
    </p:spTree>
    <p:extLst>
      <p:ext uri="{BB962C8B-B14F-4D97-AF65-F5344CB8AC3E}">
        <p14:creationId xmlns:p14="http://schemas.microsoft.com/office/powerpoint/2010/main" val="1174837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Keskeisimmät erot edelliseen merkittävyys-luokitukseen ja saavutettavat hyödyt</a:t>
            </a:r>
            <a:endParaRPr lang="fi-FI"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p:txBody>
          <a:bodyPr>
            <a:normAutofit/>
          </a:bodyPr>
          <a:lstStyle/>
          <a:p>
            <a:pPr lvl="0">
              <a:spcBef>
                <a:spcPts val="0"/>
              </a:spcBef>
              <a:spcAft>
                <a:spcPts val="600"/>
              </a:spcAft>
            </a:pPr>
            <a:r>
              <a:rPr lang="fi-FI" sz="1600" dirty="0"/>
              <a:t>Tarkemmat, laadukkaammat ja pääosin kahdeksan vuotta tuoreemmat lähtötiedot</a:t>
            </a:r>
          </a:p>
          <a:p>
            <a:pPr lvl="0">
              <a:spcBef>
                <a:spcPts val="0"/>
              </a:spcBef>
              <a:spcAft>
                <a:spcPts val="600"/>
              </a:spcAft>
            </a:pPr>
            <a:r>
              <a:rPr lang="fi-FI" sz="1600" dirty="0"/>
              <a:t>Uusia merkittävyystekijöitä käytettävissä parantuneen lähtöaineiston myötä</a:t>
            </a:r>
          </a:p>
          <a:p>
            <a:pPr>
              <a:spcBef>
                <a:spcPts val="0"/>
              </a:spcBef>
              <a:spcAft>
                <a:spcPts val="600"/>
              </a:spcAft>
            </a:pPr>
            <a:r>
              <a:rPr lang="fi-FI" sz="1600" dirty="0"/>
              <a:t>Tiedot kerätään kattavasti koko tarkasteltavalle verkolle</a:t>
            </a:r>
            <a:br>
              <a:rPr lang="fi-FI" sz="1600" dirty="0"/>
            </a:br>
            <a:r>
              <a:rPr lang="fi-FI" sz="1600" dirty="0"/>
              <a:t>(vähäliikenteinen / keskivilkas verkko)</a:t>
            </a:r>
          </a:p>
          <a:p>
            <a:pPr>
              <a:spcBef>
                <a:spcPts val="0"/>
              </a:spcBef>
              <a:spcAft>
                <a:spcPts val="600"/>
              </a:spcAft>
            </a:pPr>
            <a:r>
              <a:rPr lang="fi-FI" sz="1600" dirty="0"/>
              <a:t>Tietokanta muodostettiin uuden tieosoiteverkon mukaiseksi</a:t>
            </a:r>
            <a:br>
              <a:rPr lang="fi-FI" sz="1600" dirty="0"/>
            </a:br>
            <a:r>
              <a:rPr lang="fi-FI" sz="1600" dirty="0"/>
              <a:t>(tieosoiteverkossa iso muutos keväällä 2016)</a:t>
            </a:r>
          </a:p>
          <a:p>
            <a:pPr>
              <a:spcBef>
                <a:spcPts val="0"/>
              </a:spcBef>
              <a:spcAft>
                <a:spcPts val="600"/>
              </a:spcAft>
            </a:pPr>
            <a:r>
              <a:rPr lang="fi-FI" sz="1600" dirty="0"/>
              <a:t>Uusia suodatus-, lajittelu- ja hakutyökaluja </a:t>
            </a:r>
            <a:r>
              <a:rPr lang="fi-FI" sz="1600" dirty="0">
                <a:sym typeface="Wingdings" panose="05000000000000000000" pitchFamily="2" charset="2"/>
              </a:rPr>
              <a:t></a:t>
            </a:r>
            <a:r>
              <a:rPr lang="fi-FI" sz="1600" dirty="0"/>
              <a:t> parempi käytettävyys</a:t>
            </a:r>
          </a:p>
          <a:p>
            <a:pPr>
              <a:spcBef>
                <a:spcPts val="0"/>
              </a:spcBef>
              <a:spcAft>
                <a:spcPts val="600"/>
              </a:spcAft>
            </a:pPr>
            <a:r>
              <a:rPr lang="fi-FI" sz="1600" dirty="0"/>
              <a:t>Uudet yhteenveto- ja hankearviointiosiot </a:t>
            </a:r>
            <a:r>
              <a:rPr lang="fi-FI" sz="1600" dirty="0">
                <a:sym typeface="Wingdings" panose="05000000000000000000" pitchFamily="2" charset="2"/>
              </a:rPr>
              <a:t></a:t>
            </a:r>
            <a:r>
              <a:rPr lang="fi-FI" sz="1600" dirty="0"/>
              <a:t> parempi käytettävyys</a:t>
            </a:r>
          </a:p>
          <a:p>
            <a:pPr>
              <a:spcBef>
                <a:spcPts val="0"/>
              </a:spcBef>
              <a:spcAft>
                <a:spcPts val="600"/>
              </a:spcAft>
            </a:pPr>
            <a:r>
              <a:rPr lang="fi-FI" sz="1600" dirty="0"/>
              <a:t>Uusi </a:t>
            </a:r>
            <a:r>
              <a:rPr lang="fi-FI" sz="1600" dirty="0" err="1"/>
              <a:t>ArcGis</a:t>
            </a:r>
            <a:r>
              <a:rPr lang="fi-FI" sz="1600" dirty="0"/>
              <a:t> Online -karttapalvelu </a:t>
            </a:r>
            <a:r>
              <a:rPr lang="fi-FI" sz="1600" dirty="0">
                <a:sym typeface="Wingdings" panose="05000000000000000000" pitchFamily="2" charset="2"/>
              </a:rPr>
              <a:t></a:t>
            </a:r>
            <a:r>
              <a:rPr lang="fi-FI" sz="1600" dirty="0"/>
              <a:t> parempi käytettävyys</a:t>
            </a:r>
          </a:p>
          <a:p>
            <a:pPr>
              <a:spcBef>
                <a:spcPts val="0"/>
              </a:spcBef>
              <a:spcAft>
                <a:spcPts val="600"/>
              </a:spcAft>
            </a:pPr>
            <a:r>
              <a:rPr lang="fi-FI" sz="1600" dirty="0"/>
              <a:t>Lisäksi uutena asiana työssä rakennettiin oma erillinen soratieosio, jossa käsitellään sorateiden varrella sijaitsevia toimintoja (asiakastarpeita) sekä kuntotietoja</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8</a:t>
            </a:fld>
            <a:endParaRPr lang="fi-FI" dirty="0"/>
          </a:p>
        </p:txBody>
      </p:sp>
    </p:spTree>
    <p:extLst>
      <p:ext uri="{BB962C8B-B14F-4D97-AF65-F5344CB8AC3E}">
        <p14:creationId xmlns:p14="http://schemas.microsoft.com/office/powerpoint/2010/main" val="2875386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E333E-E2AC-4FDC-92A4-8F3C77288FC7}"/>
              </a:ext>
            </a:extLst>
          </p:cNvPr>
          <p:cNvSpPr>
            <a:spLocks noGrp="1"/>
          </p:cNvSpPr>
          <p:nvPr>
            <p:ph type="title"/>
          </p:nvPr>
        </p:nvSpPr>
        <p:spPr/>
        <p:txBody>
          <a:bodyPr/>
          <a:lstStyle/>
          <a:p>
            <a:r>
              <a:rPr lang="fi-FI" altLang="fi-FI" dirty="0"/>
              <a:t>Työn rajaus ja lähtötiedot</a:t>
            </a:r>
            <a:br>
              <a:rPr lang="fi-FI" altLang="fi-FI" dirty="0"/>
            </a:br>
            <a:r>
              <a:rPr lang="fi-FI" altLang="fi-FI" sz="2600" dirty="0"/>
              <a:t>Suunnittelualueen rajaus</a:t>
            </a:r>
            <a:endParaRPr lang="fi-FI" sz="2600" dirty="0"/>
          </a:p>
        </p:txBody>
      </p:sp>
      <p:sp>
        <p:nvSpPr>
          <p:cNvPr id="3" name="Sisällön paikkamerkki 2">
            <a:extLst>
              <a:ext uri="{FF2B5EF4-FFF2-40B4-BE49-F238E27FC236}">
                <a16:creationId xmlns:a16="http://schemas.microsoft.com/office/drawing/2014/main" id="{6845BCAE-07E1-4156-80F1-BE8ABF7D5C31}"/>
              </a:ext>
            </a:extLst>
          </p:cNvPr>
          <p:cNvSpPr>
            <a:spLocks noGrp="1"/>
          </p:cNvSpPr>
          <p:nvPr>
            <p:ph idx="1"/>
          </p:nvPr>
        </p:nvSpPr>
        <p:spPr>
          <a:xfrm>
            <a:off x="922350" y="1856630"/>
            <a:ext cx="4528191" cy="4089200"/>
          </a:xfrm>
        </p:spPr>
        <p:txBody>
          <a:bodyPr>
            <a:noAutofit/>
          </a:bodyPr>
          <a:lstStyle/>
          <a:p>
            <a:pPr lvl="0">
              <a:spcBef>
                <a:spcPts val="0"/>
              </a:spcBef>
              <a:spcAft>
                <a:spcPts val="600"/>
              </a:spcAft>
            </a:pPr>
            <a:r>
              <a:rPr lang="fi-FI" sz="1400" dirty="0"/>
              <a:t>Kaakkois-Suomen ELY-keskuksen alueen maantieverkon kokonaispituus ilman ramppeja ja lauttavälejä on 3 904 kilometriä. Tässä työssä tarkastellaan Kaakkois-Suomen ELY-keskuksen alueella sijaitsevien Kymenlaakson ja Etelä-Karjalan maakuntien seutu- ja yhdystieverkkoa. Valta- ja kantatiet jäävät tämän tarkastelun ulkopuolelle.</a:t>
            </a:r>
          </a:p>
          <a:p>
            <a:pPr lvl="0">
              <a:spcBef>
                <a:spcPts val="0"/>
              </a:spcBef>
              <a:spcAft>
                <a:spcPts val="600"/>
              </a:spcAft>
            </a:pPr>
            <a:r>
              <a:rPr lang="fi-FI" sz="1400" dirty="0"/>
              <a:t>Tarkasteltavan seutu- ja yhdystieverkon kokonaispituus on 3 281 kilometriä, ja se kattaa koko Kaakkois-Suomen ELY-keskuksen maantieverkosta noin 84 prosenttia. Tarkasteltavista maanteistä seututeitä on 617 kilometriä ja yhdysteitä 2 663 kilometriä.</a:t>
            </a:r>
          </a:p>
          <a:p>
            <a:pPr lvl="0">
              <a:spcBef>
                <a:spcPts val="0"/>
              </a:spcBef>
              <a:spcAft>
                <a:spcPts val="600"/>
              </a:spcAft>
            </a:pPr>
            <a:r>
              <a:rPr lang="fi-FI" sz="1400" dirty="0"/>
              <a:t>Kaakkois-Suomen ELY-keskuksen alueen maanteiden suoritteesta noin kolmannes sijoittuu tarkasteltavalle tieverkolle. Seututeiden suorite on 328 </a:t>
            </a:r>
            <a:r>
              <a:rPr lang="fi-FI" sz="1400" dirty="0" err="1"/>
              <a:t>milj.autokm</a:t>
            </a:r>
            <a:r>
              <a:rPr lang="fi-FI" sz="1400" dirty="0"/>
              <a:t>/v ja yhdysteiden puolestaan 275 </a:t>
            </a:r>
            <a:r>
              <a:rPr lang="fi-FI" sz="1400" dirty="0" err="1"/>
              <a:t>milj.autokm</a:t>
            </a:r>
            <a:r>
              <a:rPr lang="fi-FI" sz="1400" dirty="0"/>
              <a:t>/v. Pääteiden eli valta- ja kantateiden suorite on 1 203 </a:t>
            </a:r>
            <a:r>
              <a:rPr lang="fi-FI" sz="1400" dirty="0" err="1"/>
              <a:t>milj.autokm</a:t>
            </a:r>
            <a:r>
              <a:rPr lang="fi-FI" sz="1400" dirty="0"/>
              <a:t>/v.</a:t>
            </a:r>
          </a:p>
        </p:txBody>
      </p:sp>
      <p:sp>
        <p:nvSpPr>
          <p:cNvPr id="4" name="Dian numeron paikkamerkki 3">
            <a:extLst>
              <a:ext uri="{FF2B5EF4-FFF2-40B4-BE49-F238E27FC236}">
                <a16:creationId xmlns:a16="http://schemas.microsoft.com/office/drawing/2014/main" id="{3B672476-B53F-4563-8586-750A1DB500AE}"/>
              </a:ext>
            </a:extLst>
          </p:cNvPr>
          <p:cNvSpPr>
            <a:spLocks noGrp="1"/>
          </p:cNvSpPr>
          <p:nvPr>
            <p:ph type="sldNum" sz="quarter" idx="4"/>
          </p:nvPr>
        </p:nvSpPr>
        <p:spPr/>
        <p:txBody>
          <a:bodyPr/>
          <a:lstStyle/>
          <a:p>
            <a:pPr algn="l"/>
            <a:fld id="{03D2D5F4-4871-4469-8343-ED7F6811B37D}" type="slidenum">
              <a:rPr lang="fi-FI" smtClean="0"/>
              <a:pPr algn="l"/>
              <a:t>9</a:t>
            </a:fld>
            <a:endParaRPr lang="fi-FI" dirty="0"/>
          </a:p>
        </p:txBody>
      </p:sp>
      <p:pic>
        <p:nvPicPr>
          <p:cNvPr id="6" name="Kuva 5" descr="Kuva, joka sisältää kohteen kartta&#10;&#10;Kuvaus luotu automaattisesti">
            <a:extLst>
              <a:ext uri="{FF2B5EF4-FFF2-40B4-BE49-F238E27FC236}">
                <a16:creationId xmlns:a16="http://schemas.microsoft.com/office/drawing/2014/main" id="{16D438E3-3115-458E-B9FF-D1DC4E479125}"/>
              </a:ext>
            </a:extLst>
          </p:cNvPr>
          <p:cNvPicPr>
            <a:picLocks noChangeAspect="1"/>
          </p:cNvPicPr>
          <p:nvPr/>
        </p:nvPicPr>
        <p:blipFill rotWithShape="1">
          <a:blip r:embed="rId2">
            <a:extLst>
              <a:ext uri="{28A0092B-C50C-407E-A947-70E740481C1C}">
                <a14:useLocalDpi xmlns:a14="http://schemas.microsoft.com/office/drawing/2010/main" val="0"/>
              </a:ext>
            </a:extLst>
          </a:blip>
          <a:srcRect l="1423" t="723" r="2250" b="1053"/>
          <a:stretch/>
        </p:blipFill>
        <p:spPr>
          <a:xfrm>
            <a:off x="5336988" y="1339030"/>
            <a:ext cx="6723530" cy="4847912"/>
          </a:xfrm>
          <a:prstGeom prst="rect">
            <a:avLst/>
          </a:prstGeom>
        </p:spPr>
      </p:pic>
    </p:spTree>
    <p:extLst>
      <p:ext uri="{BB962C8B-B14F-4D97-AF65-F5344CB8AC3E}">
        <p14:creationId xmlns:p14="http://schemas.microsoft.com/office/powerpoint/2010/main" val="3989390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xml_kameleon>
  <kehalaatija/>
  <päiväys>15.06.2021</päiväys>
  <kieli>Suomi</kieli>
  <dokumenttityyppi>Esitys</dokumenttityyppi>
  <dokumentin_x0020_tila/>
  <laatijaorganisaatio>Pirkanmaan ELY|b01e4721-9f11-4fb3-bb42-da117a436578</laatijaorganisaatio>
</xml_kameleon>
</file>

<file path=customXml/itemProps1.xml><?xml version="1.0" encoding="utf-8"?>
<ds:datastoreItem xmlns:ds="http://schemas.openxmlformats.org/officeDocument/2006/customXml" ds:itemID="{11E0E39F-B2E2-4ACF-A408-F1EE70A3D697}">
  <ds:schemaRefs/>
</ds:datastoreItem>
</file>

<file path=docProps/app.xml><?xml version="1.0" encoding="utf-8"?>
<Properties xmlns="http://schemas.openxmlformats.org/officeDocument/2006/extended-properties" xmlns:vt="http://schemas.openxmlformats.org/officeDocument/2006/docPropsVTypes">
  <Template>ely_uusi_2021</Template>
  <TotalTime>994</TotalTime>
  <Words>3514</Words>
  <Application>Microsoft Office PowerPoint</Application>
  <PresentationFormat>Laajakuva</PresentationFormat>
  <Paragraphs>580</Paragraphs>
  <Slides>39</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39</vt:i4>
      </vt:variant>
    </vt:vector>
  </HeadingPairs>
  <TitlesOfParts>
    <vt:vector size="43" baseType="lpstr">
      <vt:lpstr>Arial</vt:lpstr>
      <vt:lpstr>Calibri</vt:lpstr>
      <vt:lpstr>Wingdings</vt:lpstr>
      <vt:lpstr>ely_new2021</vt:lpstr>
      <vt:lpstr>Kaakkois-Suomen ELY-keskuksen alemman tieverkon merkittävyysluokitus ja soratieselvitys</vt:lpstr>
      <vt:lpstr>Sisältö</vt:lpstr>
      <vt:lpstr>Esipuhe (1/2)</vt:lpstr>
      <vt:lpstr>Esipuhe (2/2)</vt:lpstr>
      <vt:lpstr>Työn tausta, yleistä</vt:lpstr>
      <vt:lpstr>Työn tausta, Kaakkois-Suomen ELY-keskus</vt:lpstr>
      <vt:lpstr>Työn tavoitteet ja hyödyntäminen</vt:lpstr>
      <vt:lpstr>Keskeisimmät erot edelliseen merkittävyys-luokitukseen ja saavutettavat hyödyt</vt:lpstr>
      <vt:lpstr>Työn rajaus ja lähtötiedot Suunnittelualueen rajaus</vt:lpstr>
      <vt:lpstr>Työn rajaus ja lähtötiedot Merkittävyysluokituksessa käytetyt lähtötiedot (1/2)</vt:lpstr>
      <vt:lpstr>Työn rajaus ja lähtötiedot Merkittävyysluokituksessa käytetyt lähtötiedot (2/2)</vt:lpstr>
      <vt:lpstr>Työssä käytetyt painotukset</vt:lpstr>
      <vt:lpstr>Työssä käytetyt menetelmät Yleistä (1/2)</vt:lpstr>
      <vt:lpstr>Työssä käytetyt menetelmät Yleistä (2/2)</vt:lpstr>
      <vt:lpstr>Työssä käytetyt menetelmät Pääluokat, merkittävyystekijät ja niiden pisteytys</vt:lpstr>
      <vt:lpstr>Työssä käytetyt menetelmät Menetelmäkuvaus pääluokittain, säännöllinen henkilöliikenne</vt:lpstr>
      <vt:lpstr>Työssä käytetyt menetelmät Menetelmäkuvaus pääluokittain, säännöllinen tavaraliikenne</vt:lpstr>
      <vt:lpstr>Työssä käytetyt menetelmät Menetelmäkuvaus pääluokittain, muut tekijät</vt:lpstr>
      <vt:lpstr>Merkittävyystietokantaan kuuluvat lisätiedot</vt:lpstr>
      <vt:lpstr>Tieosien jako merkittävyysluokkiin (1/2) (1=merkittävin … 4=vähiten merkittävä)</vt:lpstr>
      <vt:lpstr>Tieosien jako merkittävyysluokkiin (2/2) (1=merkittävin … 4=vähiten merkittävä)</vt:lpstr>
      <vt:lpstr>Merkittävyysluokituksen käyttö ja jatkotoimenpiteet Merkittävyysluokituksen käyttö</vt:lpstr>
      <vt:lpstr>Merkittävyysluokituksen käyttö ja jatkotoimenpiteet Herkkyystarkastelut</vt:lpstr>
      <vt:lpstr>Merkittävyysluokituksen käyttö ja jatkotoimenpiteet Erillisosiot</vt:lpstr>
      <vt:lpstr>Merkittävyysluokituksen käyttö ja jatkotoimenpiteet Tietokannan ylläpito</vt:lpstr>
      <vt:lpstr>Liitteet</vt:lpstr>
      <vt:lpstr>Listaus käytetyistä paikkatiedoista</vt:lpstr>
      <vt:lpstr>Erilliset karttaliitteet Soratieluokitus</vt:lpstr>
      <vt:lpstr>Erilliset karttaliitteet Työmatkat / pvä</vt:lpstr>
      <vt:lpstr>Erilliset karttaliitteet Koulukuljetusreitit</vt:lpstr>
      <vt:lpstr>Erilliset karttaliitteet Puukuljetukset / pvä</vt:lpstr>
      <vt:lpstr>Erilliset karttaliitteet Säännöllinen tavaraliikenne -tekijöiden tarkastelut ja valitut tieosat</vt:lpstr>
      <vt:lpstr>Erilliset karttaliitteet Säännöllinen tavaraliikenne -tekijöiden tarkastelut ja valitut tieosat</vt:lpstr>
      <vt:lpstr>Erilliset karttaliitteet Säännöllinen tavaraliikenne -tekijöiden tarkastelut ja valitut tieosat</vt:lpstr>
      <vt:lpstr>Erilliset karttaliitteet Säännöllinen tavaraliikenne -tekijöiden tarkastelut ja valitut tieosat</vt:lpstr>
      <vt:lpstr>Erilliset karttaliitteet Säännöllinen tavaraliikenne -tekijöiden tarkastelut ja valitut tieosat</vt:lpstr>
      <vt:lpstr>Erilliset karttaliitteet Säännöllinen tavaraliikenne -tekijöiden tarkastelut ja valitut tieosat</vt:lpstr>
      <vt:lpstr>Erilliset karttaliitteet Säännöllinen tavaraliikenne -tekijöiden tarkastelut ja valitut tieosat</vt:lpstr>
      <vt:lpstr>Erilliset karttaliitteet Säännöllinen tavaraliikenne -tekijöiden tarkastelut ja valitut tieosat</vt:lpstr>
    </vt:vector>
  </TitlesOfParts>
  <Company>Pirkanmaan ELY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Joutsen Satu (ELY)</dc:creator>
  <cp:keywords/>
  <cp:lastModifiedBy>Aleksi Krankka</cp:lastModifiedBy>
  <cp:revision>40</cp:revision>
  <dcterms:created xsi:type="dcterms:W3CDTF">2021-06-15T13:17:11Z</dcterms:created>
  <dcterms:modified xsi:type="dcterms:W3CDTF">2022-02-22T09:51:42Z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460.96.003.25</vt:lpwstr>
  </property>
  <property fmtid="{D5CDD505-2E9C-101B-9397-08002B2CF9AE}" pid="3" name="dvSaved">
    <vt:lpwstr>0</vt:lpwstr>
  </property>
  <property fmtid="{D5CDD505-2E9C-101B-9397-08002B2CF9AE}" pid="4" name="dvLanguage">
    <vt:lpwstr>1035</vt:lpwstr>
  </property>
  <property fmtid="{D5CDD505-2E9C-101B-9397-08002B2CF9AE}" pid="5" name="dvTemplate">
    <vt:lpwstr>ely_uusi_2021.potx</vt:lpwstr>
  </property>
  <property fmtid="{D5CDD505-2E9C-101B-9397-08002B2CF9AE}" pid="6" name="dvDefinition">
    <vt:lpwstr>1211 (dd_default.xml)</vt:lpwstr>
  </property>
  <property fmtid="{D5CDD505-2E9C-101B-9397-08002B2CF9AE}" pid="7" name="dvDefinitionID">
    <vt:lpwstr>1211</vt:lpwstr>
  </property>
  <property fmtid="{D5CDD505-2E9C-101B-9397-08002B2CF9AE}" pid="8" name="dvContentFile">
    <vt:lpwstr>dd_default.xml</vt:lpwstr>
  </property>
  <property fmtid="{D5CDD505-2E9C-101B-9397-08002B2CF9AE}" pid="9" name="dvGlobalVerID">
    <vt:lpwstr>460.90.02.236</vt:lpwstr>
  </property>
  <property fmtid="{D5CDD505-2E9C-101B-9397-08002B2CF9AE}" pid="10" name="dvDefinitionVersion">
    <vt:lpwstr>02.001 / 14.1.2021</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165</vt:lpwstr>
  </property>
  <property fmtid="{D5CDD505-2E9C-101B-9397-08002B2CF9AE}" pid="17" name="dvCategory_2">
    <vt:lpwstr>56</vt:lpwstr>
  </property>
  <property fmtid="{D5CDD505-2E9C-101B-9397-08002B2CF9AE}" pid="18" name="dvSavepath">
    <vt:lpwstr/>
  </property>
  <property fmtid="{D5CDD505-2E9C-101B-9397-08002B2CF9AE}" pid="19" name="dvUsed">
    <vt:lpwstr>1</vt:lpwstr>
  </property>
  <property fmtid="{D5CDD505-2E9C-101B-9397-08002B2CF9AE}" pid="20" name="dvCompany">
    <vt:lpwstr>ELY PIR</vt:lpwstr>
  </property>
  <property fmtid="{D5CDD505-2E9C-101B-9397-08002B2CF9AE}" pid="21" name="dvSite">
    <vt:lpwstr/>
  </property>
  <property fmtid="{D5CDD505-2E9C-101B-9397-08002B2CF9AE}" pid="22" name="dvSite_short">
    <vt:lpwstr/>
  </property>
  <property fmtid="{D5CDD505-2E9C-101B-9397-08002B2CF9AE}" pid="23" name="dvNumbering">
    <vt:lpwstr>0</vt:lpwstr>
  </property>
  <property fmtid="{D5CDD505-2E9C-101B-9397-08002B2CF9AE}" pid="24" name="dvDUname">
    <vt:lpwstr/>
  </property>
  <property fmtid="{D5CDD505-2E9C-101B-9397-08002B2CF9AE}" pid="25" name="dvdufname">
    <vt:lpwstr/>
  </property>
  <property fmtid="{D5CDD505-2E9C-101B-9397-08002B2CF9AE}" pid="26" name="dvdulname">
    <vt:lpwstr/>
  </property>
  <property fmtid="{D5CDD505-2E9C-101B-9397-08002B2CF9AE}" pid="27" name="dvDUdepartment">
    <vt:lpwstr/>
  </property>
  <property fmtid="{D5CDD505-2E9C-101B-9397-08002B2CF9AE}" pid="28" name="dvLogoExist">
    <vt:lpwstr>0</vt:lpwstr>
  </property>
  <property fmtid="{D5CDD505-2E9C-101B-9397-08002B2CF9AE}" pid="29" name="dvCurrentlogo">
    <vt:lpwstr/>
  </property>
  <property fmtid="{D5CDD505-2E9C-101B-9397-08002B2CF9AE}" pid="30" name="KEHALaatija">
    <vt:lpwstr/>
  </property>
  <property fmtid="{D5CDD505-2E9C-101B-9397-08002B2CF9AE}" pid="31" name="Päiväys">
    <vt:filetime>2021-06-14T21:00:00Z</vt:filetime>
  </property>
  <property fmtid="{D5CDD505-2E9C-101B-9397-08002B2CF9AE}" pid="32" name="Kieli">
    <vt:lpwstr>Suomi</vt:lpwstr>
  </property>
  <property fmtid="{D5CDD505-2E9C-101B-9397-08002B2CF9AE}" pid="33" name="Asiakirjan tyyppi">
    <vt:lpwstr>Esitys</vt:lpwstr>
  </property>
  <property fmtid="{D5CDD505-2E9C-101B-9397-08002B2CF9AE}" pid="34" name="Dokumenttityyppi">
    <vt:lpwstr>Esitys</vt:lpwstr>
  </property>
  <property fmtid="{D5CDD505-2E9C-101B-9397-08002B2CF9AE}" pid="35" name="Dokumentin_x0020_tila">
    <vt:lpwstr/>
  </property>
  <property fmtid="{D5CDD505-2E9C-101B-9397-08002B2CF9AE}" pid="36" name="Laatijaorganisaatio">
    <vt:lpwstr>Pirkanmaan ELY</vt:lpwstr>
  </property>
</Properties>
</file>