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303" r:id="rId3"/>
    <p:sldId id="307" r:id="rId4"/>
    <p:sldId id="308" r:id="rId5"/>
    <p:sldId id="292" r:id="rId6"/>
    <p:sldId id="336" r:id="rId7"/>
    <p:sldId id="333" r:id="rId8"/>
    <p:sldId id="305" r:id="rId9"/>
    <p:sldId id="338" r:id="rId10"/>
    <p:sldId id="328" r:id="rId11"/>
    <p:sldId id="337" r:id="rId12"/>
    <p:sldId id="339" r:id="rId13"/>
    <p:sldId id="334" r:id="rId14"/>
    <p:sldId id="326" r:id="rId15"/>
    <p:sldId id="323" r:id="rId16"/>
    <p:sldId id="340" r:id="rId17"/>
  </p:sldIdLst>
  <p:sldSz cx="9144000" cy="6858000" type="screen4x3"/>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p15:clr>
            <a:srgbClr val="A4A3A4"/>
          </p15:clr>
        </p15:guide>
        <p15:guide id="2" orient="horz" pos="572">
          <p15:clr>
            <a:srgbClr val="A4A3A4"/>
          </p15:clr>
        </p15:guide>
        <p15:guide id="3"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2094" y="132"/>
      </p:cViewPr>
      <p:guideLst>
        <p:guide orient="horz" pos="1117"/>
        <p:guide orient="horz" pos="572"/>
        <p:guide pos="5556"/>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483498E-53A1-432B-8DE2-C1CE1B8BDB8C}" type="datetimeFigureOut">
              <a:rPr lang="fi-FI" smtClean="0"/>
              <a:t>24.4.2024</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7D0E303-FA13-4DC7-B46C-0D1BC216652A}" type="slidenum">
              <a:rPr lang="fi-FI" smtClean="0"/>
              <a:t>‹#›</a:t>
            </a:fld>
            <a:endParaRPr lang="fi-FI"/>
          </a:p>
        </p:txBody>
      </p:sp>
    </p:spTree>
    <p:extLst>
      <p:ext uri="{BB962C8B-B14F-4D97-AF65-F5344CB8AC3E}">
        <p14:creationId xmlns:p14="http://schemas.microsoft.com/office/powerpoint/2010/main" val="98565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913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1800"/>
            </a:lvl2pPr>
            <a:lvl3pPr>
              <a:defRPr sz="1800"/>
            </a:lvl3pPr>
            <a:lvl4pPr>
              <a:defRPr sz="1800"/>
            </a:lvl4pPr>
            <a:lvl5pPr>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24.4.2024</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4190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24.4.2024</a:t>
            </a:fld>
            <a:r>
              <a:rPr lang="fi-FI" dirty="0"/>
              <a:t> | sivu </a:t>
            </a:r>
            <a:fld id="{A8BDAC94-CEA5-4354-9DD8-D95D8DD25042}" type="slidenum">
              <a:rPr lang="fi-FI" smtClean="0"/>
              <a:pPr/>
              <a:t>‹#›</a:t>
            </a:fld>
            <a:endParaRPr lang="fi-FI" dirty="0"/>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52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4" name="Kuva 3"/>
          <p:cNvPicPr>
            <a:picLocks noChangeAspect="1"/>
          </p:cNvPicPr>
          <p:nvPr userDrawn="1"/>
        </p:nvPicPr>
        <p:blipFill rotWithShape="1">
          <a:blip r:embed="rId2" cstate="print">
            <a:extLst>
              <a:ext uri="{28A0092B-C50C-407E-A947-70E740481C1C}">
                <a14:useLocalDpi xmlns:a14="http://schemas.microsoft.com/office/drawing/2010/main" val="0"/>
              </a:ext>
            </a:extLst>
          </a:blip>
          <a:srcRect t="53589" b="232"/>
          <a:stretch/>
        </p:blipFill>
        <p:spPr>
          <a:xfrm>
            <a:off x="0" y="3672000"/>
            <a:ext cx="9144000" cy="3168000"/>
          </a:xfrm>
          <a:prstGeom prst="rect">
            <a:avLst/>
          </a:prstGeom>
        </p:spPr>
      </p:pic>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24.4.2024</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18204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24.4.2024</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12375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4" name="Kuva 3"/>
          <p:cNvPicPr>
            <a:picLocks noChangeAspect="1"/>
          </p:cNvPicPr>
          <p:nvPr userDrawn="1"/>
        </p:nvPicPr>
        <p:blipFill rotWithShape="1">
          <a:blip r:embed="rId2" cstate="print">
            <a:extLst>
              <a:ext uri="{28A0092B-C50C-407E-A947-70E740481C1C}">
                <a14:useLocalDpi xmlns:a14="http://schemas.microsoft.com/office/drawing/2010/main" val="0"/>
              </a:ext>
            </a:extLst>
          </a:blip>
          <a:srcRect t="53589" b="232"/>
          <a:stretch/>
        </p:blipFill>
        <p:spPr>
          <a:xfrm>
            <a:off x="0" y="3672000"/>
            <a:ext cx="9144000" cy="3168000"/>
          </a:xfrm>
          <a:prstGeom prst="rect">
            <a:avLst/>
          </a:prstGeom>
        </p:spPr>
      </p:pic>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10445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24.4.2024</a:t>
            </a:fld>
            <a:r>
              <a:rPr lang="fi-FI" dirty="0"/>
              <a:t> | sivu </a:t>
            </a:r>
            <a:fld id="{A8BDAC94-CEA5-4354-9DD8-D95D8DD25042}" type="slidenum">
              <a:rPr lang="fi-FI" smtClean="0"/>
              <a:pPr/>
              <a:t>‹#›</a:t>
            </a:fld>
            <a:endParaRPr lang="fi-FI" dirty="0"/>
          </a:p>
        </p:txBody>
      </p:sp>
      <p:sp>
        <p:nvSpPr>
          <p:cNvPr id="12" name="Kuvan paikkamerkki 11"/>
          <p:cNvSpPr>
            <a:spLocks noGrp="1"/>
          </p:cNvSpPr>
          <p:nvPr>
            <p:ph type="pic" sz="quarter" idx="13"/>
          </p:nvPr>
        </p:nvSpPr>
        <p:spPr>
          <a:xfrm>
            <a:off x="5219700" y="549275"/>
            <a:ext cx="3600450" cy="5327650"/>
          </a:xfrm>
        </p:spPr>
        <p:txBody>
          <a:bodyPr/>
          <a:lstStyle>
            <a:lvl1pPr marL="0" indent="0">
              <a:buNone/>
              <a:defRPr/>
            </a:lvl1pPr>
          </a:lstStyle>
          <a:p>
            <a:endParaRPr lang="fi-FI" dirty="0"/>
          </a:p>
        </p:txBody>
      </p:sp>
    </p:spTree>
    <p:extLst>
      <p:ext uri="{BB962C8B-B14F-4D97-AF65-F5344CB8AC3E}">
        <p14:creationId xmlns:p14="http://schemas.microsoft.com/office/powerpoint/2010/main" val="25855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46449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24.4.2024</a:t>
            </a:fld>
            <a:r>
              <a:rPr lang="fi-FI" dirty="0"/>
              <a:t> | sivu </a:t>
            </a:r>
            <a:fld id="{A8BDAC94-CEA5-4354-9DD8-D95D8DD25042}" type="slidenum">
              <a:rPr lang="fi-FI" smtClean="0"/>
              <a:pPr/>
              <a:t>‹#›</a:t>
            </a:fld>
            <a:endParaRPr lang="fi-FI" dirty="0"/>
          </a:p>
        </p:txBody>
      </p:sp>
      <p:sp>
        <p:nvSpPr>
          <p:cNvPr id="12" name="Kuvan paikkamerkki 11"/>
          <p:cNvSpPr>
            <a:spLocks noGrp="1"/>
          </p:cNvSpPr>
          <p:nvPr>
            <p:ph type="pic" sz="quarter" idx="13"/>
          </p:nvPr>
        </p:nvSpPr>
        <p:spPr>
          <a:xfrm>
            <a:off x="5219700" y="549274"/>
            <a:ext cx="3600450" cy="6048375"/>
          </a:xfrm>
        </p:spPr>
        <p:txBody>
          <a:bodyPr/>
          <a:lstStyle>
            <a:lvl1pPr marL="0" indent="0">
              <a:buNone/>
              <a:defRPr/>
            </a:lvl1pPr>
          </a:lstStyle>
          <a:p>
            <a:endParaRPr lang="fi-FI" dirty="0"/>
          </a:p>
        </p:txBody>
      </p:sp>
    </p:spTree>
    <p:extLst>
      <p:ext uri="{BB962C8B-B14F-4D97-AF65-F5344CB8AC3E}">
        <p14:creationId xmlns:p14="http://schemas.microsoft.com/office/powerpoint/2010/main" val="347761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46449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24.4.2024</a:t>
            </a:fld>
            <a:r>
              <a:rPr lang="fi-FI" dirty="0"/>
              <a:t> | sivu </a:t>
            </a:r>
            <a:fld id="{A8BDAC94-CEA5-4354-9DD8-D95D8DD25042}" type="slidenum">
              <a:rPr lang="fi-FI" smtClean="0"/>
              <a:pPr/>
              <a:t>‹#›</a:t>
            </a:fld>
            <a:endParaRPr lang="fi-FI" dirty="0"/>
          </a:p>
        </p:txBody>
      </p:sp>
      <p:sp>
        <p:nvSpPr>
          <p:cNvPr id="8" name="Kuvan paikkamerkki 11"/>
          <p:cNvSpPr>
            <a:spLocks noGrp="1"/>
          </p:cNvSpPr>
          <p:nvPr>
            <p:ph type="pic" sz="quarter" idx="14"/>
          </p:nvPr>
        </p:nvSpPr>
        <p:spPr>
          <a:xfrm>
            <a:off x="5219700" y="3501008"/>
            <a:ext cx="3600450" cy="2736280"/>
          </a:xfrm>
        </p:spPr>
        <p:txBody>
          <a:bodyPr/>
          <a:lstStyle>
            <a:lvl1pPr marL="0" indent="0">
              <a:buNone/>
              <a:defRPr/>
            </a:lvl1pPr>
          </a:lstStyle>
          <a:p>
            <a:endParaRPr lang="fi-FI" dirty="0"/>
          </a:p>
        </p:txBody>
      </p:sp>
      <p:sp>
        <p:nvSpPr>
          <p:cNvPr id="11" name="Kuvan paikkamerkki 11"/>
          <p:cNvSpPr>
            <a:spLocks noGrp="1"/>
          </p:cNvSpPr>
          <p:nvPr>
            <p:ph type="pic" sz="quarter" idx="15"/>
          </p:nvPr>
        </p:nvSpPr>
        <p:spPr>
          <a:xfrm>
            <a:off x="5219700" y="549275"/>
            <a:ext cx="3600450" cy="2736280"/>
          </a:xfrm>
        </p:spPr>
        <p:txBody>
          <a:bodyPr/>
          <a:lstStyle>
            <a:lvl1pPr marL="0" indent="0">
              <a:buNone/>
              <a:defRPr/>
            </a:lvl1pPr>
          </a:lstStyle>
          <a:p>
            <a:endParaRPr lang="fi-FI" dirty="0"/>
          </a:p>
        </p:txBody>
      </p:sp>
    </p:spTree>
    <p:extLst>
      <p:ext uri="{BB962C8B-B14F-4D97-AF65-F5344CB8AC3E}">
        <p14:creationId xmlns:p14="http://schemas.microsoft.com/office/powerpoint/2010/main" val="26406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Linea Konsultit Oy</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AC94-CEA5-4354-9DD8-D95D8DD25042}" type="slidenum">
              <a:rPr lang="fi-FI" smtClean="0"/>
              <a:t>‹#›</a:t>
            </a:fld>
            <a:endParaRPr lang="fi-FI"/>
          </a:p>
        </p:txBody>
      </p:sp>
    </p:spTree>
    <p:extLst>
      <p:ext uri="{BB962C8B-B14F-4D97-AF65-F5344CB8AC3E}">
        <p14:creationId xmlns:p14="http://schemas.microsoft.com/office/powerpoint/2010/main" val="9726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2" r:id="rId4"/>
    <p:sldLayoutId id="2147483664" r:id="rId5"/>
    <p:sldLayoutId id="2147483663" r:id="rId6"/>
    <p:sldLayoutId id="2147483665" r:id="rId7"/>
    <p:sldLayoutId id="2147483666" r:id="rId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72"/>
            <a:ext cx="9144000" cy="6857999"/>
          </a:xfrm>
          <a:prstGeom prst="rect">
            <a:avLst/>
          </a:prstGeom>
        </p:spPr>
      </p:pic>
      <p:sp>
        <p:nvSpPr>
          <p:cNvPr id="4" name="Suorakulmio 3"/>
          <p:cNvSpPr/>
          <p:nvPr/>
        </p:nvSpPr>
        <p:spPr>
          <a:xfrm>
            <a:off x="1727684" y="3035130"/>
            <a:ext cx="5688632" cy="208823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3" name="Tekstiruutu 2"/>
          <p:cNvSpPr txBox="1"/>
          <p:nvPr/>
        </p:nvSpPr>
        <p:spPr>
          <a:xfrm>
            <a:off x="2071263" y="3212976"/>
            <a:ext cx="5122236" cy="2215991"/>
          </a:xfrm>
          <a:prstGeom prst="rect">
            <a:avLst/>
          </a:prstGeom>
          <a:noFill/>
        </p:spPr>
        <p:txBody>
          <a:bodyPr wrap="none" rtlCol="0">
            <a:spAutoFit/>
          </a:bodyPr>
          <a:lstStyle/>
          <a:p>
            <a:r>
              <a:rPr lang="fi-FI" sz="3000" dirty="0">
                <a:effectLst>
                  <a:outerShdw blurRad="38100" dist="38100" dir="2700000" algn="tl">
                    <a:srgbClr val="C0C0C0"/>
                  </a:outerShdw>
                </a:effectLst>
              </a:rPr>
              <a:t>KESKI-SUOMEN ELY-KESKUKSEN</a:t>
            </a:r>
          </a:p>
          <a:p>
            <a:r>
              <a:rPr lang="fi-FI" sz="3000" dirty="0">
                <a:effectLst>
                  <a:outerShdw blurRad="38100" dist="38100" dir="2700000" algn="tl">
                    <a:srgbClr val="C0C0C0"/>
                  </a:outerShdw>
                </a:effectLst>
              </a:rPr>
              <a:t>MAANTIEVERKON</a:t>
            </a:r>
          </a:p>
          <a:p>
            <a:r>
              <a:rPr lang="fi-FI" sz="3000" dirty="0">
                <a:effectLst>
                  <a:outerShdw blurRad="38100" dist="38100" dir="2700000" algn="tl">
                    <a:srgbClr val="C0C0C0"/>
                  </a:outerShdw>
                </a:effectLst>
              </a:rPr>
              <a:t>MERKITTÄVYYSLUOKITUS</a:t>
            </a:r>
          </a:p>
          <a:p>
            <a:endParaRPr lang="fi-FI" sz="2400" dirty="0">
              <a:effectLst>
                <a:outerShdw blurRad="38100" dist="38100" dir="2700000" algn="tl">
                  <a:srgbClr val="C0C0C0"/>
                </a:outerShdw>
              </a:effectLst>
            </a:endParaRPr>
          </a:p>
          <a:p>
            <a:r>
              <a:rPr lang="fi-FI" altLang="fi-FI" sz="2400" dirty="0"/>
              <a:t>Ohjausryhmän 1. kokous 29.4.2024</a:t>
            </a:r>
          </a:p>
        </p:txBody>
      </p:sp>
    </p:spTree>
    <p:extLst>
      <p:ext uri="{BB962C8B-B14F-4D97-AF65-F5344CB8AC3E}">
        <p14:creationId xmlns:p14="http://schemas.microsoft.com/office/powerpoint/2010/main" val="229548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17513" y="582613"/>
            <a:ext cx="8229600" cy="901700"/>
          </a:xfrm>
        </p:spPr>
        <p:txBody>
          <a:bodyPr>
            <a:normAutofit fontScale="90000"/>
          </a:bodyPr>
          <a:lstStyle/>
          <a:p>
            <a:pPr eaLnBrk="1" hangingPunct="1">
              <a:defRPr/>
            </a:pPr>
            <a:r>
              <a:rPr lang="fi-FI" altLang="fi-FI" dirty="0"/>
              <a:t>Lähtötiedot pääluokittain ja</a:t>
            </a:r>
            <a:br>
              <a:rPr lang="fi-FI" altLang="fi-FI" dirty="0"/>
            </a:br>
            <a:r>
              <a:rPr lang="fi-FI" altLang="fi-FI" dirty="0"/>
              <a:t>merkitsevyystekijöittäin</a:t>
            </a:r>
            <a:br>
              <a:rPr lang="fi-FI" altLang="fi-FI" dirty="0"/>
            </a:br>
            <a:endParaRPr lang="fi-FI" altLang="fi-FI" dirty="0"/>
          </a:p>
        </p:txBody>
      </p:sp>
      <p:sp>
        <p:nvSpPr>
          <p:cNvPr id="6" name="Suorakulmio 5"/>
          <p:cNvSpPr/>
          <p:nvPr/>
        </p:nvSpPr>
        <p:spPr>
          <a:xfrm>
            <a:off x="6804025" y="1773238"/>
            <a:ext cx="2339975" cy="508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32772"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A4152270-0D6E-49C9-A3A8-9822A5229497}" type="datetime1">
              <a:rPr lang="fi-FI" altLang="fi-FI" sz="1000" smtClean="0"/>
              <a:pPr>
                <a:spcBef>
                  <a:spcPct val="0"/>
                </a:spcBef>
                <a:buFontTx/>
                <a:buNone/>
              </a:pPr>
              <a:t>24.4.2024</a:t>
            </a:fld>
            <a:r>
              <a:rPr lang="fi-FI" altLang="fi-FI" sz="1000"/>
              <a:t> | sivu </a:t>
            </a:r>
            <a:fld id="{5AFB7A97-4BD2-49D5-B804-B9AC560C99E3}" type="slidenum">
              <a:rPr lang="fi-FI" altLang="fi-FI" sz="1000" smtClean="0"/>
              <a:pPr>
                <a:spcBef>
                  <a:spcPct val="0"/>
                </a:spcBef>
                <a:buFontTx/>
                <a:buNone/>
              </a:pPr>
              <a:t>10</a:t>
            </a:fld>
            <a:endParaRPr lang="fi-FI" altLang="fi-FI" sz="1000"/>
          </a:p>
        </p:txBody>
      </p:sp>
      <p:sp>
        <p:nvSpPr>
          <p:cNvPr id="32773" name="Rectangle 3"/>
          <p:cNvSpPr txBox="1">
            <a:spLocks noChangeArrowheads="1"/>
          </p:cNvSpPr>
          <p:nvPr/>
        </p:nvSpPr>
        <p:spPr bwMode="auto">
          <a:xfrm>
            <a:off x="446088" y="16986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8091"/>
              </a:buClr>
            </a:pPr>
            <a:r>
              <a:rPr lang="fi-FI" altLang="fi-FI" sz="1200" dirty="0"/>
              <a:t>Säännöllinen henkilöliikenne</a:t>
            </a:r>
          </a:p>
          <a:p>
            <a:pPr lvl="1">
              <a:spcBef>
                <a:spcPts val="100"/>
              </a:spcBef>
              <a:buClr>
                <a:srgbClr val="008091"/>
              </a:buClr>
            </a:pPr>
            <a:r>
              <a:rPr lang="fi-FI" altLang="fi-FI" sz="1000" dirty="0"/>
              <a:t>Liikennemäärä, KVL: Tievelho </a:t>
            </a:r>
            <a:r>
              <a:rPr lang="fi-FI" altLang="fi-FI" sz="1000" dirty="0">
                <a:sym typeface="Wingdings" panose="05000000000000000000" pitchFamily="2" charset="2"/>
              </a:rPr>
              <a:t>2023 (+ 3 vuotta)</a:t>
            </a:r>
            <a:endParaRPr lang="fi-FI" altLang="fi-FI" sz="1000" dirty="0"/>
          </a:p>
          <a:p>
            <a:pPr lvl="1">
              <a:spcBef>
                <a:spcPts val="100"/>
              </a:spcBef>
              <a:buClr>
                <a:srgbClr val="008091"/>
              </a:buClr>
            </a:pPr>
            <a:r>
              <a:rPr lang="fi-FI" altLang="fi-FI" sz="1000" dirty="0"/>
              <a:t>Linja-autoliikenteen vuoromäärät: Matka.fi-aineisto (uusi lähdeaineisto) </a:t>
            </a:r>
            <a:r>
              <a:rPr lang="fi-FI" altLang="fi-FI" sz="1000" dirty="0">
                <a:sym typeface="Wingdings" panose="05000000000000000000" pitchFamily="2" charset="2"/>
              </a:rPr>
              <a:t>2023 (+ 3 vuotta)</a:t>
            </a:r>
            <a:endParaRPr lang="fi-FI" altLang="fi-FI" sz="1000" dirty="0"/>
          </a:p>
          <a:p>
            <a:pPr lvl="1">
              <a:spcBef>
                <a:spcPts val="100"/>
              </a:spcBef>
              <a:buClr>
                <a:srgbClr val="008091"/>
              </a:buClr>
            </a:pPr>
            <a:r>
              <a:rPr lang="fi-FI" altLang="fi-FI" sz="1000" dirty="0"/>
              <a:t>Työmatkaliikenteen reitit: YKR, työpaikat ja työmatkat </a:t>
            </a:r>
            <a:r>
              <a:rPr lang="fi-FI" altLang="fi-FI" sz="1000" dirty="0">
                <a:sym typeface="Wingdings" panose="05000000000000000000" pitchFamily="2" charset="2"/>
              </a:rPr>
              <a:t>2022 (+ 5 vuotta)</a:t>
            </a:r>
            <a:endParaRPr lang="fi-FI" altLang="fi-FI" sz="1000" dirty="0"/>
          </a:p>
          <a:p>
            <a:pPr eaLnBrk="1" hangingPunct="1">
              <a:buClr>
                <a:srgbClr val="008091"/>
              </a:buClr>
            </a:pPr>
            <a:r>
              <a:rPr lang="fi-FI" altLang="fi-FI" sz="1200" dirty="0"/>
              <a:t>Säännöllinen tavaraliikenne</a:t>
            </a:r>
          </a:p>
          <a:p>
            <a:pPr lvl="1">
              <a:spcBef>
                <a:spcPts val="100"/>
              </a:spcBef>
              <a:buClr>
                <a:srgbClr val="008091"/>
              </a:buClr>
            </a:pPr>
            <a:r>
              <a:rPr lang="fi-FI" altLang="fi-FI" sz="1000" dirty="0"/>
              <a:t>Raskaan liikenteen määrä, KVLRAS: Tievelho </a:t>
            </a:r>
            <a:r>
              <a:rPr lang="fi-FI" altLang="fi-FI" sz="1000" dirty="0">
                <a:sym typeface="Wingdings" panose="05000000000000000000" pitchFamily="2" charset="2"/>
              </a:rPr>
              <a:t>2023 (+ 3 vuotta)</a:t>
            </a:r>
            <a:endParaRPr lang="fi-FI" altLang="fi-FI" sz="1000" dirty="0"/>
          </a:p>
          <a:p>
            <a:pPr lvl="1">
              <a:spcBef>
                <a:spcPts val="100"/>
              </a:spcBef>
              <a:buClr>
                <a:srgbClr val="008091"/>
              </a:buClr>
            </a:pPr>
            <a:r>
              <a:rPr lang="fi-FI" altLang="fi-FI" sz="1000" dirty="0"/>
              <a:t>Tavaraliikenteen tekijät:</a:t>
            </a:r>
          </a:p>
          <a:p>
            <a:pPr lvl="2">
              <a:spcBef>
                <a:spcPts val="100"/>
              </a:spcBef>
              <a:buClr>
                <a:srgbClr val="008091"/>
              </a:buClr>
            </a:pPr>
            <a:r>
              <a:rPr lang="fi-FI" altLang="fi-FI" sz="800" dirty="0"/>
              <a:t>Maito: Valion maitotilat</a:t>
            </a:r>
            <a:r>
              <a:rPr lang="fi-FI" sz="800" kern="0" dirty="0"/>
              <a:t> ja -reitit </a:t>
            </a:r>
            <a:r>
              <a:rPr lang="fi-FI" sz="800" dirty="0">
                <a:sym typeface="Wingdings" panose="05000000000000000000" pitchFamily="2" charset="2"/>
              </a:rPr>
              <a:t>2023</a:t>
            </a:r>
            <a:r>
              <a:rPr lang="fi-FI" altLang="fi-FI" sz="800" dirty="0">
                <a:sym typeface="Wingdings" panose="05000000000000000000" pitchFamily="2" charset="2"/>
              </a:rPr>
              <a:t> (+ 3 vuotta) / + tarvittaessa täydennykset eläintila-aineistosta (maidontuotanto) Ruokavirasto 2024 (+4 vuotta)</a:t>
            </a:r>
            <a:endParaRPr lang="fi-FI" altLang="fi-FI" sz="800" dirty="0"/>
          </a:p>
          <a:p>
            <a:pPr lvl="2">
              <a:spcBef>
                <a:spcPts val="100"/>
              </a:spcBef>
              <a:buClr>
                <a:srgbClr val="008091"/>
              </a:buClr>
            </a:pPr>
            <a:r>
              <a:rPr lang="fi-FI" altLang="fi-FI" sz="800" dirty="0"/>
              <a:t>Kaatopaikat ja jäteasemat: ELY-keskus (Y) / Syke 2024 (+ 4 vuotta)</a:t>
            </a:r>
          </a:p>
          <a:p>
            <a:pPr lvl="2">
              <a:spcBef>
                <a:spcPts val="100"/>
              </a:spcBef>
              <a:buClr>
                <a:srgbClr val="008091"/>
              </a:buClr>
            </a:pPr>
            <a:r>
              <a:rPr lang="fi-FI" altLang="fi-FI" sz="800" dirty="0"/>
              <a:t>Maa-aines:</a:t>
            </a:r>
            <a:r>
              <a:rPr lang="fi-FI" sz="800" kern="0" dirty="0"/>
              <a:t> Maa-ainesten ottoluvat, </a:t>
            </a:r>
            <a:r>
              <a:rPr lang="fi-FI" sz="800" dirty="0">
                <a:sym typeface="Wingdings" panose="05000000000000000000" pitchFamily="2" charset="2"/>
              </a:rPr>
              <a:t>Syke 2024</a:t>
            </a:r>
            <a:r>
              <a:rPr lang="fi-FI" altLang="fi-FI" sz="800" dirty="0">
                <a:sym typeface="Wingdings" panose="05000000000000000000" pitchFamily="2" charset="2"/>
              </a:rPr>
              <a:t> (+ 4 vuotta)</a:t>
            </a:r>
            <a:endParaRPr lang="fi-FI" altLang="fi-FI" sz="800" dirty="0"/>
          </a:p>
          <a:p>
            <a:pPr lvl="2">
              <a:spcBef>
                <a:spcPts val="100"/>
              </a:spcBef>
              <a:buClr>
                <a:srgbClr val="008091"/>
              </a:buClr>
            </a:pPr>
            <a:r>
              <a:rPr lang="fi-FI" altLang="fi-FI" sz="800" dirty="0"/>
              <a:t>Turve: Keski-Suomen liitto, maakuntakaava 2040, 2023/ </a:t>
            </a:r>
            <a:r>
              <a:rPr lang="fi-FI" altLang="fi-FI" sz="800" dirty="0" err="1"/>
              <a:t>Corine</a:t>
            </a:r>
            <a:r>
              <a:rPr lang="fi-FI" altLang="fi-FI" sz="800" dirty="0"/>
              <a:t> 2018 (sama/hienosäädetty)</a:t>
            </a:r>
          </a:p>
          <a:p>
            <a:pPr lvl="2">
              <a:spcBef>
                <a:spcPts val="100"/>
              </a:spcBef>
              <a:buClr>
                <a:srgbClr val="008091"/>
              </a:buClr>
            </a:pPr>
            <a:r>
              <a:rPr lang="fi-FI" altLang="fi-FI" sz="800" dirty="0"/>
              <a:t>Viljan kuivatus ja säilytys sekä kasvihuoneet:</a:t>
            </a:r>
            <a:r>
              <a:rPr lang="fi-FI" sz="800" kern="0" dirty="0"/>
              <a:t> Rakennus- ja huoneistorekisteri, luokat 891 ja 892, </a:t>
            </a:r>
            <a:r>
              <a:rPr lang="fi-FI" sz="800" dirty="0">
                <a:sym typeface="Wingdings" panose="05000000000000000000" pitchFamily="2" charset="2"/>
              </a:rPr>
              <a:t>2023</a:t>
            </a:r>
            <a:r>
              <a:rPr lang="fi-FI" altLang="fi-FI" sz="800" dirty="0">
                <a:sym typeface="Wingdings" panose="05000000000000000000" pitchFamily="2" charset="2"/>
              </a:rPr>
              <a:t> (+ 4 vuotta)</a:t>
            </a:r>
            <a:endParaRPr lang="fi-FI" altLang="fi-FI" sz="800" dirty="0"/>
          </a:p>
          <a:p>
            <a:pPr lvl="2">
              <a:spcBef>
                <a:spcPts val="100"/>
              </a:spcBef>
              <a:buClr>
                <a:srgbClr val="008091"/>
              </a:buClr>
            </a:pPr>
            <a:r>
              <a:rPr lang="fi-FI" altLang="fi-FI" sz="800" dirty="0"/>
              <a:t>Eläintilat: </a:t>
            </a:r>
            <a:r>
              <a:rPr lang="fi-FI" sz="800" dirty="0">
                <a:sym typeface="Wingdings" panose="05000000000000000000" pitchFamily="2" charset="2"/>
              </a:rPr>
              <a:t>Ruokavirasto 2024 </a:t>
            </a:r>
            <a:r>
              <a:rPr lang="fi-FI" altLang="fi-FI" sz="800" dirty="0">
                <a:sym typeface="Wingdings" panose="05000000000000000000" pitchFamily="2" charset="2"/>
              </a:rPr>
              <a:t> (+ 4 vuotta)</a:t>
            </a:r>
            <a:endParaRPr lang="fi-FI" altLang="fi-FI" sz="800" dirty="0"/>
          </a:p>
          <a:p>
            <a:pPr lvl="2">
              <a:spcBef>
                <a:spcPts val="100"/>
              </a:spcBef>
              <a:buClr>
                <a:srgbClr val="008091"/>
              </a:buClr>
            </a:pPr>
            <a:r>
              <a:rPr lang="fi-FI" altLang="fi-FI" sz="800" dirty="0"/>
              <a:t>Liha-, kala-, maito- ja muna-alan laitokset sekä varastolaitokset: </a:t>
            </a:r>
            <a:r>
              <a:rPr lang="fi-FI" sz="800" dirty="0">
                <a:sym typeface="Wingdings" panose="05000000000000000000" pitchFamily="2" charset="2"/>
              </a:rPr>
              <a:t>Ruokavirasto 2024 </a:t>
            </a:r>
            <a:r>
              <a:rPr lang="fi-FI" altLang="fi-FI" sz="800" dirty="0">
                <a:sym typeface="Wingdings" panose="05000000000000000000" pitchFamily="2" charset="2"/>
              </a:rPr>
              <a:t> (+ 4 vuotta)</a:t>
            </a:r>
            <a:endParaRPr lang="fi-FI" altLang="fi-FI" sz="800" dirty="0"/>
          </a:p>
          <a:p>
            <a:pPr lvl="2">
              <a:spcBef>
                <a:spcPts val="100"/>
              </a:spcBef>
              <a:buClr>
                <a:srgbClr val="008091"/>
              </a:buClr>
            </a:pPr>
            <a:r>
              <a:rPr lang="fi-FI" altLang="fi-FI" sz="800" dirty="0"/>
              <a:t>Tuotanto- ja teollisuuslaitokset: Tilastokeskus </a:t>
            </a:r>
            <a:r>
              <a:rPr lang="fi-FI" sz="800" dirty="0">
                <a:sym typeface="Wingdings" panose="05000000000000000000" pitchFamily="2" charset="2"/>
              </a:rPr>
              <a:t>2020 </a:t>
            </a:r>
            <a:r>
              <a:rPr lang="fi-FI" altLang="fi-FI" sz="800" dirty="0">
                <a:sym typeface="Wingdings" panose="05000000000000000000" pitchFamily="2" charset="2"/>
              </a:rPr>
              <a:t>(+ 2 vuotta)</a:t>
            </a:r>
            <a:endParaRPr lang="fi-FI" altLang="fi-FI" sz="800" dirty="0"/>
          </a:p>
          <a:p>
            <a:pPr lvl="2">
              <a:spcBef>
                <a:spcPts val="100"/>
              </a:spcBef>
              <a:buClr>
                <a:srgbClr val="008091"/>
              </a:buClr>
            </a:pPr>
            <a:r>
              <a:rPr lang="fi-FI" altLang="fi-FI" sz="800" dirty="0"/>
              <a:t>Päivittäistavarakaupat: Syke, </a:t>
            </a:r>
            <a:r>
              <a:rPr lang="fi-FI" sz="800" dirty="0">
                <a:sym typeface="Wingdings" panose="05000000000000000000" pitchFamily="2" charset="2"/>
              </a:rPr>
              <a:t>YKR-kaupat 2022 </a:t>
            </a:r>
            <a:r>
              <a:rPr lang="fi-FI" altLang="fi-FI" sz="800" dirty="0">
                <a:sym typeface="Wingdings" panose="05000000000000000000" pitchFamily="2" charset="2"/>
              </a:rPr>
              <a:t>(+ 5 vuotta)</a:t>
            </a:r>
            <a:endParaRPr lang="fi-FI" altLang="fi-FI" sz="800" dirty="0"/>
          </a:p>
          <a:p>
            <a:pPr lvl="2">
              <a:spcBef>
                <a:spcPts val="100"/>
              </a:spcBef>
              <a:buClr>
                <a:srgbClr val="008091"/>
              </a:buClr>
            </a:pPr>
            <a:r>
              <a:rPr lang="fi-FI" altLang="fi-FI" sz="800" dirty="0"/>
              <a:t>Väyläviraston puukuljetusaineisto 2024 (uusi tekijä)</a:t>
            </a:r>
          </a:p>
          <a:p>
            <a:pPr eaLnBrk="1" hangingPunct="1">
              <a:buClr>
                <a:srgbClr val="008091"/>
              </a:buClr>
            </a:pPr>
            <a:r>
              <a:rPr lang="fi-FI" altLang="fi-FI" sz="1200" dirty="0"/>
              <a:t>Muut tekijät</a:t>
            </a:r>
          </a:p>
          <a:p>
            <a:pPr lvl="1">
              <a:spcBef>
                <a:spcPts val="100"/>
              </a:spcBef>
              <a:buClr>
                <a:srgbClr val="008091"/>
              </a:buClr>
            </a:pPr>
            <a:r>
              <a:rPr lang="fi-FI" altLang="fi-FI" sz="1000" dirty="0"/>
              <a:t>Peruskoulu: Tilastokeskuksen oppilaitosrekisteri 2023 </a:t>
            </a:r>
            <a:r>
              <a:rPr lang="fi-FI" altLang="fi-FI" sz="1000" dirty="0">
                <a:sym typeface="Wingdings" panose="05000000000000000000" pitchFamily="2" charset="2"/>
              </a:rPr>
              <a:t>(+ 4 vuotta)</a:t>
            </a:r>
            <a:endParaRPr lang="fi-FI" altLang="fi-FI" sz="1000" dirty="0"/>
          </a:p>
          <a:p>
            <a:pPr lvl="1">
              <a:spcBef>
                <a:spcPts val="100"/>
              </a:spcBef>
              <a:buClr>
                <a:srgbClr val="008091"/>
              </a:buClr>
            </a:pPr>
            <a:r>
              <a:rPr lang="fi-FI" altLang="fi-FI" sz="1000" dirty="0"/>
              <a:t>Erikoiskuljetusreitti: </a:t>
            </a:r>
            <a:r>
              <a:rPr lang="fi-FI" sz="1000" kern="0" dirty="0"/>
              <a:t>Tievelho 2023 (+ 3 vuotta)</a:t>
            </a:r>
            <a:endParaRPr lang="fi-FI" altLang="fi-FI" sz="1000" dirty="0"/>
          </a:p>
          <a:p>
            <a:pPr lvl="1">
              <a:spcBef>
                <a:spcPts val="100"/>
              </a:spcBef>
              <a:buClr>
                <a:srgbClr val="008091"/>
              </a:buClr>
            </a:pPr>
            <a:r>
              <a:rPr lang="fi-FI" altLang="fi-FI" sz="1000" dirty="0"/>
              <a:t>Varareitti: </a:t>
            </a:r>
            <a:r>
              <a:rPr lang="fi-FI" sz="1000" kern="0" dirty="0"/>
              <a:t>Tievelho 2023 (+ 3 vuotta)</a:t>
            </a:r>
            <a:endParaRPr lang="fi-FI" altLang="fi-FI" sz="1000" dirty="0"/>
          </a:p>
          <a:p>
            <a:pPr lvl="1">
              <a:spcBef>
                <a:spcPts val="100"/>
              </a:spcBef>
              <a:buClr>
                <a:srgbClr val="008091"/>
              </a:buClr>
            </a:pPr>
            <a:r>
              <a:rPr lang="fi-FI" altLang="fi-FI" sz="1000" dirty="0"/>
              <a:t>Taajama: Syke, YKR-taajamat 2022 </a:t>
            </a:r>
            <a:r>
              <a:rPr lang="fi-FI" altLang="fi-FI" sz="1000" dirty="0">
                <a:sym typeface="Wingdings" panose="05000000000000000000" pitchFamily="2" charset="2"/>
              </a:rPr>
              <a:t>(+ 4 vuotta)</a:t>
            </a:r>
            <a:endParaRPr lang="fi-FI" altLang="fi-FI" sz="1000" dirty="0"/>
          </a:p>
          <a:p>
            <a:pPr lvl="1">
              <a:spcBef>
                <a:spcPts val="100"/>
              </a:spcBef>
              <a:buClr>
                <a:srgbClr val="008091"/>
              </a:buClr>
            </a:pPr>
            <a:r>
              <a:rPr lang="fi-FI" altLang="fi-FI" sz="1000" dirty="0"/>
              <a:t>Väestö: </a:t>
            </a:r>
            <a:r>
              <a:rPr lang="fi-FI" sz="1000" kern="0" dirty="0"/>
              <a:t>Tievelho 2023 (+ 3 vuotta)</a:t>
            </a:r>
            <a:endParaRPr lang="fi-FI" altLang="fi-FI" sz="1000" dirty="0"/>
          </a:p>
          <a:p>
            <a:pPr lvl="1">
              <a:spcBef>
                <a:spcPts val="100"/>
              </a:spcBef>
              <a:buClr>
                <a:srgbClr val="008091"/>
              </a:buClr>
            </a:pPr>
            <a:r>
              <a:rPr lang="fi-FI" altLang="fi-FI" sz="1000" dirty="0"/>
              <a:t>Kesän liikennemäärä, KKVL: Tievelho </a:t>
            </a:r>
            <a:r>
              <a:rPr lang="fi-FI" altLang="fi-FI" sz="1000" dirty="0">
                <a:sym typeface="Wingdings" panose="05000000000000000000" pitchFamily="2" charset="2"/>
              </a:rPr>
              <a:t>2023 (+ 3 vuotta)</a:t>
            </a:r>
            <a:endParaRPr lang="fi-FI" altLang="fi-FI" sz="1000" dirty="0"/>
          </a:p>
          <a:p>
            <a:pPr lvl="1">
              <a:spcBef>
                <a:spcPts val="100"/>
              </a:spcBef>
              <a:buClr>
                <a:srgbClr val="008091"/>
              </a:buClr>
            </a:pPr>
            <a:r>
              <a:rPr lang="fi-FI" altLang="fi-FI" sz="1000" dirty="0"/>
              <a:t>Matkailureitti: Tievelho </a:t>
            </a:r>
            <a:r>
              <a:rPr lang="fi-FI" altLang="fi-FI" sz="1000" dirty="0">
                <a:sym typeface="Wingdings" panose="05000000000000000000" pitchFamily="2" charset="2"/>
              </a:rPr>
              <a:t>2023 (+ 3 vuotta, mutta käytännössä kuitenkin sama), pyörämatkailureitit 2024 (</a:t>
            </a:r>
            <a:r>
              <a:rPr lang="fi-FI" altLang="fi-FI" sz="1000" dirty="0" err="1">
                <a:sym typeface="Wingdings" panose="05000000000000000000" pitchFamily="2" charset="2"/>
              </a:rPr>
              <a:t>Bikeland</a:t>
            </a:r>
            <a:r>
              <a:rPr lang="fi-FI" altLang="fi-FI" sz="1000" dirty="0">
                <a:sym typeface="Wingdings" panose="05000000000000000000" pitchFamily="2" charset="2"/>
              </a:rPr>
              <a:t>) (uusi tekijä)</a:t>
            </a:r>
            <a:endParaRPr lang="fi-FI" altLang="fi-FI" sz="1000" dirty="0"/>
          </a:p>
          <a:p>
            <a:pPr lvl="1" eaLnBrk="1" hangingPunct="1">
              <a:spcBef>
                <a:spcPts val="100"/>
              </a:spcBef>
              <a:buClr>
                <a:srgbClr val="008091"/>
              </a:buClr>
            </a:pPr>
            <a:r>
              <a:rPr lang="fi-FI" altLang="fi-FI" sz="1000" dirty="0"/>
              <a:t>Matkailukohde: aiemmat työt / maakuntakaava 2040 -aineistot / asian tarkempi analysointi (esimerkiksi Uudenmaan ELY-keskuksen työssä laadittiin erillistarkastelu)</a:t>
            </a:r>
          </a:p>
          <a:p>
            <a:pPr lvl="1">
              <a:spcBef>
                <a:spcPts val="100"/>
              </a:spcBef>
              <a:buClr>
                <a:srgbClr val="008091"/>
              </a:buClr>
            </a:pPr>
            <a:r>
              <a:rPr lang="fi-FI" altLang="fi-FI" sz="1000" dirty="0"/>
              <a:t>Tien verkollinen asema: Tievelho ja </a:t>
            </a:r>
            <a:r>
              <a:rPr lang="fi-FI" altLang="fi-FI" sz="1000" dirty="0" err="1"/>
              <a:t>Digiroad</a:t>
            </a:r>
            <a:r>
              <a:rPr lang="fi-FI" altLang="fi-FI" sz="1000" dirty="0"/>
              <a:t> 2023 </a:t>
            </a:r>
            <a:r>
              <a:rPr lang="fi-FI" altLang="fi-FI" sz="1000" dirty="0">
                <a:sym typeface="Wingdings" panose="05000000000000000000" pitchFamily="2" charset="2"/>
              </a:rPr>
              <a:t>(+ 3 vuotta)</a:t>
            </a:r>
            <a:endParaRPr lang="fi-FI" altLang="fi-FI" sz="1000" dirty="0"/>
          </a:p>
        </p:txBody>
      </p:sp>
    </p:spTree>
    <p:extLst>
      <p:ext uri="{BB962C8B-B14F-4D97-AF65-F5344CB8AC3E}">
        <p14:creationId xmlns:p14="http://schemas.microsoft.com/office/powerpoint/2010/main" val="210900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7513" y="582613"/>
            <a:ext cx="8229600" cy="901700"/>
          </a:xfrm>
        </p:spPr>
        <p:txBody>
          <a:bodyPr/>
          <a:lstStyle/>
          <a:p>
            <a:pPr eaLnBrk="1" hangingPunct="1"/>
            <a:r>
              <a:rPr lang="fi-FI" altLang="fi-FI"/>
              <a:t>Tarkasteltava tieverkko</a:t>
            </a:r>
          </a:p>
        </p:txBody>
      </p:sp>
      <p:sp>
        <p:nvSpPr>
          <p:cNvPr id="13315" name="Rectangle 3"/>
          <p:cNvSpPr>
            <a:spLocks noGrp="1" noChangeArrowheads="1"/>
          </p:cNvSpPr>
          <p:nvPr>
            <p:ph type="body" idx="1"/>
          </p:nvPr>
        </p:nvSpPr>
        <p:spPr>
          <a:xfrm>
            <a:off x="446088" y="1698625"/>
            <a:ext cx="8229600" cy="4525963"/>
          </a:xfrm>
        </p:spPr>
        <p:txBody>
          <a:bodyPr/>
          <a:lstStyle/>
          <a:p>
            <a:pPr eaLnBrk="1" hangingPunct="1">
              <a:buClr>
                <a:srgbClr val="008091"/>
              </a:buClr>
            </a:pPr>
            <a:r>
              <a:rPr lang="fi-FI" altLang="fi-FI" sz="2200" dirty="0"/>
              <a:t>Tarkastelussa koko Keski-Suomen ELY-keskuksen maantieverkko.</a:t>
            </a:r>
            <a:endParaRPr lang="fi-FI" altLang="fi-FI" sz="2200" dirty="0">
              <a:solidFill>
                <a:srgbClr val="00B050"/>
              </a:solidFill>
            </a:endParaRPr>
          </a:p>
          <a:p>
            <a:pPr eaLnBrk="1" hangingPunct="1">
              <a:buClr>
                <a:srgbClr val="008091"/>
              </a:buClr>
            </a:pPr>
            <a:r>
              <a:rPr lang="fi-FI" altLang="fi-FI" sz="2200" dirty="0"/>
              <a:t>Tarkasteltavan tieverkon kokonaispituus 5 120 kilometriä.</a:t>
            </a:r>
          </a:p>
          <a:p>
            <a:pPr eaLnBrk="1" hangingPunct="1">
              <a:buClr>
                <a:srgbClr val="008091"/>
              </a:buClr>
            </a:pPr>
            <a:r>
              <a:rPr lang="fi-FI" altLang="fi-FI" sz="2200" dirty="0"/>
              <a:t>Tarkastelussa olevien valtateiden pituus 652 km, kantateiden</a:t>
            </a:r>
            <a:br>
              <a:rPr lang="fi-FI" altLang="fi-FI" sz="2200" dirty="0"/>
            </a:br>
            <a:r>
              <a:rPr lang="fi-FI" altLang="fi-FI" sz="2200" dirty="0"/>
              <a:t>348 km, seututeiden 894 km ja yhdysteiden 3 225 km.</a:t>
            </a:r>
          </a:p>
          <a:p>
            <a:pPr eaLnBrk="1" hangingPunct="1">
              <a:buClr>
                <a:srgbClr val="008091"/>
              </a:buClr>
            </a:pPr>
            <a:r>
              <a:rPr lang="fi-FI" altLang="fi-FI" sz="2200" dirty="0"/>
              <a:t>Tarkasteltava verkko jaettavissa kahteen osaan (suluissa edellisen vuoden 2020 merkittävyysluokituksen tiedot):</a:t>
            </a:r>
          </a:p>
          <a:p>
            <a:pPr lvl="1" eaLnBrk="1" hangingPunct="1">
              <a:buClr>
                <a:srgbClr val="008091"/>
              </a:buClr>
            </a:pPr>
            <a:r>
              <a:rPr lang="fi-FI" altLang="fi-FI" sz="1800" dirty="0"/>
              <a:t>Vähäliikenteinen tieverkko; </a:t>
            </a:r>
            <a:r>
              <a:rPr lang="fi-FI" altLang="fi-FI" sz="1800" dirty="0">
                <a:highlight>
                  <a:srgbClr val="FFFF00"/>
                </a:highlight>
              </a:rPr>
              <a:t>xxx</a:t>
            </a:r>
            <a:r>
              <a:rPr lang="fi-FI" altLang="fi-FI" sz="1800" dirty="0"/>
              <a:t> (551) tieosaa, </a:t>
            </a:r>
            <a:r>
              <a:rPr lang="fi-FI" altLang="fi-FI" sz="1800" dirty="0">
                <a:highlight>
                  <a:srgbClr val="FFFF00"/>
                </a:highlight>
              </a:rPr>
              <a:t>x xxx </a:t>
            </a:r>
            <a:r>
              <a:rPr lang="fi-FI" altLang="fi-FI" sz="1800" dirty="0"/>
              <a:t>(3 155) km</a:t>
            </a:r>
          </a:p>
          <a:p>
            <a:pPr lvl="1" eaLnBrk="1" hangingPunct="1">
              <a:buClr>
                <a:srgbClr val="008091"/>
              </a:buClr>
            </a:pPr>
            <a:r>
              <a:rPr lang="fi-FI" altLang="fi-FI" sz="1800" dirty="0"/>
              <a:t>Keskivilkas/vilkas tieverkko; </a:t>
            </a:r>
            <a:r>
              <a:rPr lang="fi-FI" altLang="fi-FI" sz="1800" dirty="0">
                <a:highlight>
                  <a:srgbClr val="FFFF00"/>
                </a:highlight>
              </a:rPr>
              <a:t>xxx</a:t>
            </a:r>
            <a:r>
              <a:rPr lang="fi-FI" altLang="fi-FI" sz="1800" dirty="0"/>
              <a:t> (284) tieosaa, </a:t>
            </a:r>
            <a:r>
              <a:rPr lang="fi-FI" altLang="fi-FI" sz="1800" dirty="0">
                <a:highlight>
                  <a:srgbClr val="FFFF00"/>
                </a:highlight>
              </a:rPr>
              <a:t>x xxx </a:t>
            </a:r>
            <a:r>
              <a:rPr lang="fi-FI" altLang="fi-FI" sz="1800" dirty="0"/>
              <a:t>(1 317) km</a:t>
            </a:r>
          </a:p>
          <a:p>
            <a:pPr lvl="1" eaLnBrk="1" hangingPunct="1">
              <a:buClr>
                <a:srgbClr val="008091"/>
              </a:buClr>
            </a:pPr>
            <a:r>
              <a:rPr lang="fi-FI" altLang="fi-FI" dirty="0"/>
              <a:t>Yhteensä </a:t>
            </a:r>
            <a:r>
              <a:rPr lang="fi-FI" altLang="fi-FI" dirty="0">
                <a:highlight>
                  <a:srgbClr val="FFFF00"/>
                </a:highlight>
              </a:rPr>
              <a:t>xxx</a:t>
            </a:r>
            <a:r>
              <a:rPr lang="fi-FI" altLang="fi-FI" dirty="0"/>
              <a:t> (835) tieosaa, 5 120 (4 472) km</a:t>
            </a:r>
          </a:p>
          <a:p>
            <a:pPr lvl="1" eaLnBrk="1" hangingPunct="1">
              <a:buClr>
                <a:srgbClr val="008091"/>
              </a:buClr>
            </a:pPr>
            <a:r>
              <a:rPr lang="fi-FI" altLang="fi-FI" sz="1800" dirty="0"/>
              <a:t>Yhteensä </a:t>
            </a:r>
            <a:r>
              <a:rPr lang="fi-FI" altLang="fi-FI" sz="1800" dirty="0">
                <a:highlight>
                  <a:srgbClr val="FFFF00"/>
                </a:highlight>
              </a:rPr>
              <a:t>x xxx</a:t>
            </a:r>
            <a:r>
              <a:rPr lang="fi-FI" altLang="fi-FI" sz="1800" dirty="0"/>
              <a:t> KVL-jaksoa</a:t>
            </a:r>
          </a:p>
        </p:txBody>
      </p:sp>
      <p:sp>
        <p:nvSpPr>
          <p:cNvPr id="12292" name="Dian numeron paikkamerkki 3"/>
          <p:cNvSpPr>
            <a:spLocks noGrp="1"/>
          </p:cNvSpPr>
          <p:nvPr>
            <p:ph type="sldNum" sz="quarter" idx="4294967295"/>
          </p:nvPr>
        </p:nvSpPr>
        <p:spPr bwMode="auto">
          <a:xfrm>
            <a:off x="468313" y="6381750"/>
            <a:ext cx="237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sz="1000"/>
              <a:t>Linea Konsultit Oy | </a:t>
            </a:r>
            <a:fld id="{1947F58D-3A81-47D9-B145-062378E0CCB7}" type="datetime1">
              <a:rPr lang="fi-FI" altLang="fi-FI" sz="1000"/>
              <a:pPr eaLnBrk="1" hangingPunct="1">
                <a:spcBef>
                  <a:spcPct val="0"/>
                </a:spcBef>
                <a:buFontTx/>
                <a:buNone/>
              </a:pPr>
              <a:t>26.4.2024</a:t>
            </a:fld>
            <a:r>
              <a:rPr lang="fi-FI" altLang="fi-FI" sz="1000"/>
              <a:t> | sivu </a:t>
            </a:r>
            <a:fld id="{378452E5-88DE-42C4-8FB6-C9441001028A}" type="slidenum">
              <a:rPr lang="fi-FI" altLang="fi-FI" sz="1000"/>
              <a:pPr eaLnBrk="1" hangingPunct="1">
                <a:spcBef>
                  <a:spcPct val="0"/>
                </a:spcBef>
                <a:buFontTx/>
                <a:buNone/>
              </a:pPr>
              <a:t>11</a:t>
            </a:fld>
            <a:endParaRPr lang="fi-FI" altLang="fi-FI" sz="1000"/>
          </a:p>
        </p:txBody>
      </p:sp>
      <p:sp>
        <p:nvSpPr>
          <p:cNvPr id="2" name="Tekstiruutu 1">
            <a:extLst>
              <a:ext uri="{FF2B5EF4-FFF2-40B4-BE49-F238E27FC236}">
                <a16:creationId xmlns:a16="http://schemas.microsoft.com/office/drawing/2014/main" id="{1644B29C-101E-BE82-37E3-0EE3798CC80D}"/>
              </a:ext>
            </a:extLst>
          </p:cNvPr>
          <p:cNvSpPr txBox="1"/>
          <p:nvPr/>
        </p:nvSpPr>
        <p:spPr>
          <a:xfrm rot="20569027">
            <a:off x="2989094" y="5357614"/>
            <a:ext cx="2387635" cy="369332"/>
          </a:xfrm>
          <a:prstGeom prst="rect">
            <a:avLst/>
          </a:prstGeom>
          <a:noFill/>
        </p:spPr>
        <p:txBody>
          <a:bodyPr wrap="square" rtlCol="0">
            <a:spAutoFit/>
          </a:bodyPr>
          <a:lstStyle/>
          <a:p>
            <a:r>
              <a:rPr lang="fi-FI" i="1" dirty="0">
                <a:solidFill>
                  <a:srgbClr val="FF0000"/>
                </a:solidFill>
                <a:highlight>
                  <a:srgbClr val="FFFF00"/>
                </a:highlight>
              </a:rPr>
              <a:t>Täydentyy myöhemmin</a:t>
            </a:r>
          </a:p>
        </p:txBody>
      </p:sp>
    </p:spTree>
    <p:extLst>
      <p:ext uri="{BB962C8B-B14F-4D97-AF65-F5344CB8AC3E}">
        <p14:creationId xmlns:p14="http://schemas.microsoft.com/office/powerpoint/2010/main" val="382884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7513" y="582613"/>
            <a:ext cx="8229600" cy="901700"/>
          </a:xfrm>
        </p:spPr>
        <p:txBody>
          <a:bodyPr/>
          <a:lstStyle/>
          <a:p>
            <a:pPr eaLnBrk="1" hangingPunct="1"/>
            <a:r>
              <a:rPr lang="fi-FI" altLang="fi-FI" dirty="0"/>
              <a:t>Reititys</a:t>
            </a:r>
          </a:p>
        </p:txBody>
      </p:sp>
      <p:sp>
        <p:nvSpPr>
          <p:cNvPr id="13315" name="Rectangle 3"/>
          <p:cNvSpPr>
            <a:spLocks noGrp="1" noChangeArrowheads="1"/>
          </p:cNvSpPr>
          <p:nvPr>
            <p:ph type="body" idx="1"/>
          </p:nvPr>
        </p:nvSpPr>
        <p:spPr>
          <a:xfrm>
            <a:off x="446088" y="1698625"/>
            <a:ext cx="3693864" cy="4525963"/>
          </a:xfrm>
        </p:spPr>
        <p:txBody>
          <a:bodyPr/>
          <a:lstStyle/>
          <a:p>
            <a:pPr>
              <a:buClr>
                <a:srgbClr val="008091"/>
              </a:buClr>
            </a:pPr>
            <a:r>
              <a:rPr lang="fi-FI" sz="1800" dirty="0"/>
              <a:t>Nopein reitti päätieverkolle tieverkon hierarkia huomioiden.</a:t>
            </a:r>
          </a:p>
          <a:p>
            <a:pPr>
              <a:buClr>
                <a:srgbClr val="008091"/>
              </a:buClr>
            </a:pPr>
            <a:r>
              <a:rPr lang="fi-FI" sz="1800" dirty="0"/>
              <a:t>Pääteiden tieosille/KVL-jaksoille osumat alemman tieverkon reitityksistä + lähimmistä toiminnoista.</a:t>
            </a:r>
          </a:p>
          <a:p>
            <a:pPr marL="0" indent="0" eaLnBrk="1" hangingPunct="1">
              <a:buClr>
                <a:srgbClr val="008091"/>
              </a:buClr>
              <a:buNone/>
            </a:pPr>
            <a:endParaRPr lang="fi-FI" altLang="fi-FI" sz="1800" dirty="0"/>
          </a:p>
        </p:txBody>
      </p:sp>
      <p:sp>
        <p:nvSpPr>
          <p:cNvPr id="12292" name="Dian numeron paikkamerkki 3"/>
          <p:cNvSpPr>
            <a:spLocks noGrp="1"/>
          </p:cNvSpPr>
          <p:nvPr>
            <p:ph type="sldNum" sz="quarter" idx="4294967295"/>
          </p:nvPr>
        </p:nvSpPr>
        <p:spPr bwMode="auto">
          <a:xfrm>
            <a:off x="468313" y="6381750"/>
            <a:ext cx="237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sz="1000"/>
              <a:t>Linea Konsultit Oy | </a:t>
            </a:r>
            <a:fld id="{1947F58D-3A81-47D9-B145-062378E0CCB7}" type="datetime1">
              <a:rPr lang="fi-FI" altLang="fi-FI" sz="1000"/>
              <a:pPr eaLnBrk="1" hangingPunct="1">
                <a:spcBef>
                  <a:spcPct val="0"/>
                </a:spcBef>
                <a:buFontTx/>
                <a:buNone/>
              </a:pPr>
              <a:t>26.4.2024</a:t>
            </a:fld>
            <a:r>
              <a:rPr lang="fi-FI" altLang="fi-FI" sz="1000"/>
              <a:t> | sivu </a:t>
            </a:r>
            <a:fld id="{378452E5-88DE-42C4-8FB6-C9441001028A}" type="slidenum">
              <a:rPr lang="fi-FI" altLang="fi-FI" sz="1000"/>
              <a:pPr eaLnBrk="1" hangingPunct="1">
                <a:spcBef>
                  <a:spcPct val="0"/>
                </a:spcBef>
                <a:buFontTx/>
                <a:buNone/>
              </a:pPr>
              <a:t>12</a:t>
            </a:fld>
            <a:endParaRPr lang="fi-FI" altLang="fi-FI" sz="1000"/>
          </a:p>
        </p:txBody>
      </p:sp>
      <p:pic>
        <p:nvPicPr>
          <p:cNvPr id="4" name="Kuva 3" descr="Kuva, joka sisältää kohteen kartta, teksti, atlas&#10;&#10;Kuvaus luotu automaattisesti">
            <a:extLst>
              <a:ext uri="{FF2B5EF4-FFF2-40B4-BE49-F238E27FC236}">
                <a16:creationId xmlns:a16="http://schemas.microsoft.com/office/drawing/2014/main" id="{D977261B-153A-2F52-0CB1-6AD450056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8160" y="0"/>
            <a:ext cx="4849398" cy="6858000"/>
          </a:xfrm>
          <a:prstGeom prst="rect">
            <a:avLst/>
          </a:prstGeom>
        </p:spPr>
      </p:pic>
    </p:spTree>
    <p:extLst>
      <p:ext uri="{BB962C8B-B14F-4D97-AF65-F5344CB8AC3E}">
        <p14:creationId xmlns:p14="http://schemas.microsoft.com/office/powerpoint/2010/main" val="327881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7513" y="582613"/>
            <a:ext cx="8229600" cy="901700"/>
          </a:xfrm>
        </p:spPr>
        <p:txBody>
          <a:bodyPr/>
          <a:lstStyle/>
          <a:p>
            <a:pPr eaLnBrk="1" hangingPunct="1"/>
            <a:r>
              <a:rPr lang="fi-FI" altLang="fi-FI" dirty="0"/>
              <a:t>Lisätiedot tietokantaan</a:t>
            </a:r>
          </a:p>
        </p:txBody>
      </p:sp>
      <p:sp>
        <p:nvSpPr>
          <p:cNvPr id="22531"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0CDCCDDC-A555-4639-AE96-DDDE76E8FF13}" type="datetime1">
              <a:rPr lang="fi-FI" altLang="fi-FI" sz="1000" smtClean="0"/>
              <a:pPr>
                <a:spcBef>
                  <a:spcPct val="0"/>
                </a:spcBef>
                <a:buFontTx/>
                <a:buNone/>
              </a:pPr>
              <a:t>24.4.2024</a:t>
            </a:fld>
            <a:r>
              <a:rPr lang="fi-FI" altLang="fi-FI" sz="1000"/>
              <a:t> | sivu </a:t>
            </a:r>
            <a:fld id="{B6B57C0B-B42B-44E3-BD6E-6DF5FB78FB61}" type="slidenum">
              <a:rPr lang="fi-FI" altLang="fi-FI" sz="1000" smtClean="0"/>
              <a:pPr>
                <a:spcBef>
                  <a:spcPct val="0"/>
                </a:spcBef>
                <a:buFontTx/>
                <a:buNone/>
              </a:pPr>
              <a:t>13</a:t>
            </a:fld>
            <a:endParaRPr lang="fi-FI" altLang="fi-FI" sz="1000"/>
          </a:p>
        </p:txBody>
      </p:sp>
      <p:sp>
        <p:nvSpPr>
          <p:cNvPr id="22532" name="Rectangle 3"/>
          <p:cNvSpPr txBox="1">
            <a:spLocks noChangeArrowheads="1"/>
          </p:cNvSpPr>
          <p:nvPr/>
        </p:nvSpPr>
        <p:spPr bwMode="auto">
          <a:xfrm>
            <a:off x="446088" y="16986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fi-FI" altLang="fi-FI" sz="2000" dirty="0"/>
              <a:t>Tietokantaan sisällytetty myös seuraavat tiedot tieosittain:</a:t>
            </a:r>
          </a:p>
          <a:p>
            <a:pPr lvl="1">
              <a:defRPr/>
            </a:pPr>
            <a:r>
              <a:rPr lang="fi-FI" altLang="fi-FI" sz="1600" dirty="0"/>
              <a:t>Google </a:t>
            </a:r>
            <a:r>
              <a:rPr lang="fi-FI" altLang="fi-FI" sz="1600" dirty="0" err="1"/>
              <a:t>Maps</a:t>
            </a:r>
            <a:r>
              <a:rPr lang="fi-FI" altLang="fi-FI" sz="1600" dirty="0"/>
              <a:t> -linkki</a:t>
            </a:r>
          </a:p>
          <a:p>
            <a:pPr lvl="1" eaLnBrk="1" hangingPunct="1">
              <a:defRPr/>
            </a:pPr>
            <a:r>
              <a:rPr lang="fi-FI" altLang="fi-FI" sz="1600" dirty="0"/>
              <a:t>Ketjutettu tien nimi</a:t>
            </a:r>
          </a:p>
          <a:p>
            <a:pPr lvl="1" eaLnBrk="1" hangingPunct="1">
              <a:defRPr/>
            </a:pPr>
            <a:r>
              <a:rPr lang="fi-FI" altLang="fi-FI" sz="1600" dirty="0"/>
              <a:t>Ketjutettu kuntatieto</a:t>
            </a:r>
          </a:p>
          <a:p>
            <a:pPr lvl="1" eaLnBrk="1" hangingPunct="1">
              <a:defRPr/>
            </a:pPr>
            <a:r>
              <a:rPr lang="fi-FI" altLang="fi-FI" sz="1600" dirty="0"/>
              <a:t>Ketjutettu KVL-, nopeusrajoitus-, hoitoluokka- ja päällystetieto</a:t>
            </a:r>
          </a:p>
          <a:p>
            <a:pPr lvl="1">
              <a:defRPr/>
            </a:pPr>
            <a:r>
              <a:rPr lang="fi-FI" altLang="fi-FI" sz="1600" dirty="0"/>
              <a:t>Onnettomuustiedot 2019–2023 (HEVA-onnettomuudet, kaikki onnettomuudet)</a:t>
            </a:r>
          </a:p>
          <a:p>
            <a:pPr lvl="1">
              <a:defRPr/>
            </a:pPr>
            <a:r>
              <a:rPr lang="fi-FI" altLang="fi-FI" sz="1600" dirty="0"/>
              <a:t>Hoitourakka</a:t>
            </a:r>
            <a:endParaRPr lang="fi-FI" altLang="fi-FI" sz="1600" dirty="0">
              <a:solidFill>
                <a:srgbClr val="FF0000"/>
              </a:solidFill>
            </a:endParaRPr>
          </a:p>
          <a:p>
            <a:pPr lvl="1">
              <a:defRPr/>
            </a:pPr>
            <a:r>
              <a:rPr lang="fi-FI" altLang="fi-FI" sz="1600" dirty="0"/>
              <a:t>Pituudella painotettu yhdistelmäajoneuvojen KVL (KVLYHD)</a:t>
            </a:r>
          </a:p>
          <a:p>
            <a:pPr lvl="1">
              <a:defRPr/>
            </a:pPr>
            <a:r>
              <a:rPr lang="fi-FI" altLang="fi-FI" sz="1600" dirty="0"/>
              <a:t>Ketjutettu päällysteen ylläpitoluokka (uusi)</a:t>
            </a:r>
          </a:p>
          <a:p>
            <a:pPr lvl="1">
              <a:defRPr/>
            </a:pPr>
            <a:r>
              <a:rPr lang="fi-FI" altLang="fi-FI" sz="1600" dirty="0"/>
              <a:t>Huonokuntoisen päällysteen osuus tieosan pituudesta</a:t>
            </a:r>
          </a:p>
          <a:p>
            <a:pPr lvl="1">
              <a:defRPr/>
            </a:pPr>
            <a:r>
              <a:rPr lang="fi-FI" altLang="fi-FI" sz="1600" dirty="0"/>
              <a:t>Muita, mitä? Potentiaalisia ainakin yhteiskunnan tukitoiminnot -verkon tekijät.</a:t>
            </a:r>
          </a:p>
        </p:txBody>
      </p:sp>
    </p:spTree>
    <p:extLst>
      <p:ext uri="{BB962C8B-B14F-4D97-AF65-F5344CB8AC3E}">
        <p14:creationId xmlns:p14="http://schemas.microsoft.com/office/powerpoint/2010/main" val="175871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17513" y="582613"/>
            <a:ext cx="8229600" cy="901700"/>
          </a:xfrm>
        </p:spPr>
        <p:txBody>
          <a:bodyPr/>
          <a:lstStyle/>
          <a:p>
            <a:pPr eaLnBrk="1" hangingPunct="1"/>
            <a:r>
              <a:rPr lang="fi-FI" altLang="fi-FI"/>
              <a:t>Tieverkon rajaus</a:t>
            </a:r>
          </a:p>
        </p:txBody>
      </p:sp>
      <p:sp>
        <p:nvSpPr>
          <p:cNvPr id="20483" name="Rectangle 3"/>
          <p:cNvSpPr>
            <a:spLocks noGrp="1" noChangeArrowheads="1"/>
          </p:cNvSpPr>
          <p:nvPr>
            <p:ph type="body" idx="1"/>
          </p:nvPr>
        </p:nvSpPr>
        <p:spPr>
          <a:xfrm>
            <a:off x="446088" y="1698625"/>
            <a:ext cx="8229600" cy="4525963"/>
          </a:xfrm>
        </p:spPr>
        <p:txBody>
          <a:bodyPr>
            <a:normAutofit fontScale="92500" lnSpcReduction="20000"/>
          </a:bodyPr>
          <a:lstStyle/>
          <a:p>
            <a:pPr eaLnBrk="1" hangingPunct="1">
              <a:buClr>
                <a:srgbClr val="008091"/>
              </a:buClr>
              <a:defRPr/>
            </a:pPr>
            <a:r>
              <a:rPr lang="fi-FI" altLang="fi-FI" sz="2000" dirty="0"/>
              <a:t>Työn ensimmäisessä vaiheessa päätetään tarkasteluun valittavan tieverkon rajaus.</a:t>
            </a:r>
          </a:p>
          <a:p>
            <a:pPr eaLnBrk="1" hangingPunct="1">
              <a:buClr>
                <a:srgbClr val="008091"/>
              </a:buClr>
              <a:defRPr/>
            </a:pPr>
            <a:r>
              <a:rPr lang="fi-FI" altLang="fi-FI" sz="2000" dirty="0"/>
              <a:t>Tarkasteltavan verkon jako voidaan tehdä monella eri tavalla.</a:t>
            </a:r>
          </a:p>
          <a:p>
            <a:pPr marL="342900" lvl="1" indent="-342900" eaLnBrk="1" hangingPunct="1">
              <a:buClr>
                <a:srgbClr val="008091"/>
              </a:buClr>
              <a:buFont typeface="Arial" panose="020B0604020202020204" pitchFamily="34" charset="0"/>
              <a:buChar char="•"/>
              <a:defRPr/>
            </a:pPr>
            <a:r>
              <a:rPr lang="fi-FI" altLang="fi-FI" sz="2000" b="1" u="sng" dirty="0"/>
              <a:t>TAPA 1</a:t>
            </a:r>
          </a:p>
          <a:p>
            <a:pPr lvl="1" eaLnBrk="1" hangingPunct="1">
              <a:buClr>
                <a:srgbClr val="008091"/>
              </a:buClr>
              <a:defRPr/>
            </a:pPr>
            <a:r>
              <a:rPr lang="fi-FI" altLang="fi-FI" sz="1600" dirty="0"/>
              <a:t>Tieverkon jako vähäliikenteisiin ja keskivilkkaisiin (=muihin) teihin sopivaan raja-arvoon perustuen.</a:t>
            </a:r>
          </a:p>
          <a:p>
            <a:pPr lvl="1">
              <a:buClr>
                <a:srgbClr val="008091"/>
              </a:buClr>
              <a:defRPr/>
            </a:pPr>
            <a:r>
              <a:rPr lang="fi-FI" sz="1600" dirty="0"/>
              <a:t>Työn lopputuloksena syntyy kuitenkin kattava poikkileikkaus myös niin sanotun keskivilkkaan/vilkkaan tieverkon osalta, koska tiedot </a:t>
            </a:r>
            <a:r>
              <a:rPr lang="fi-FI" altLang="fi-FI" sz="1600" dirty="0"/>
              <a:t>kerätään kattavasti koko verkon osalta.</a:t>
            </a:r>
          </a:p>
          <a:p>
            <a:pPr marL="342900" lvl="1" indent="-342900">
              <a:buClr>
                <a:srgbClr val="008091"/>
              </a:buClr>
              <a:buFont typeface="Arial" panose="020B0604020202020204" pitchFamily="34" charset="0"/>
              <a:buChar char="•"/>
              <a:defRPr/>
            </a:pPr>
            <a:r>
              <a:rPr lang="fi-FI" altLang="fi-FI" sz="2000" b="1" u="sng" dirty="0"/>
              <a:t>TAPA 2</a:t>
            </a:r>
          </a:p>
          <a:p>
            <a:pPr lvl="1">
              <a:buClr>
                <a:srgbClr val="008091"/>
              </a:buClr>
              <a:defRPr/>
            </a:pPr>
            <a:r>
              <a:rPr lang="fi-FI" altLang="fi-FI" sz="1600" dirty="0"/>
              <a:t>Toinen tapa perustuu johonkin Keski-Suomen ELY-keskuksen toimintaohjeeseen</a:t>
            </a:r>
            <a:br>
              <a:rPr lang="fi-FI" altLang="fi-FI" sz="1600" dirty="0"/>
            </a:br>
            <a:r>
              <a:rPr lang="fi-FI" altLang="fi-FI" sz="1600" dirty="0"/>
              <a:t>tai -linjaan perustuvaan liikennemäärärajaukseen.</a:t>
            </a:r>
          </a:p>
          <a:p>
            <a:pPr lvl="1">
              <a:buClr>
                <a:srgbClr val="008091"/>
              </a:buClr>
              <a:defRPr/>
            </a:pPr>
            <a:r>
              <a:rPr lang="fi-FI" altLang="fi-FI" sz="1600" dirty="0"/>
              <a:t>Esimerkiksi Varsinais-Suomen ELY-keskukselle laaditussa merkitsevyysluokitustyössä rajaus vähäliikenteisen tieverkon liikennemäärärajoista perustuu Varsinais-Suomen ELY-keskuksen päällystettyjen teiden toimintaohjeeseen.</a:t>
            </a:r>
          </a:p>
          <a:p>
            <a:pPr lvl="1">
              <a:buClr>
                <a:srgbClr val="008091"/>
              </a:buClr>
              <a:defRPr/>
            </a:pPr>
            <a:r>
              <a:rPr lang="fi-FI" altLang="fi-FI" sz="1600" dirty="0"/>
              <a:t>Tämän mukaan vähäliikenteisen tieverkon muodostavat ne seututiet, joiden vuoden keskimääräinen vuorokausiliikenne KVL &lt; 800 ajoneuvoa vuorokaudessa ja ne yhdystiet, joiden KVL &lt; 1 500 ajoneuvoa vuorokaudessa.</a:t>
            </a:r>
          </a:p>
          <a:p>
            <a:pPr marL="342900" lvl="1" indent="-342900">
              <a:buClr>
                <a:srgbClr val="008091"/>
              </a:buClr>
              <a:buFont typeface="Arial" panose="020B0604020202020204" pitchFamily="34" charset="0"/>
              <a:buChar char="•"/>
              <a:defRPr/>
            </a:pPr>
            <a:r>
              <a:rPr lang="fi-FI" altLang="fi-FI" sz="2000" b="1" u="sng" dirty="0"/>
              <a:t>TAPA 3</a:t>
            </a:r>
          </a:p>
          <a:p>
            <a:pPr lvl="1">
              <a:buClr>
                <a:srgbClr val="008091"/>
              </a:buClr>
              <a:defRPr/>
            </a:pPr>
            <a:r>
              <a:rPr lang="fi-FI" altLang="fi-FI" sz="1600" dirty="0"/>
              <a:t>Muu, mikä?</a:t>
            </a:r>
          </a:p>
        </p:txBody>
      </p:sp>
      <p:sp>
        <p:nvSpPr>
          <p:cNvPr id="21508"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DDC3F75D-F764-4F17-8E50-B25652B8D88F}" type="datetime1">
              <a:rPr lang="fi-FI" altLang="fi-FI" sz="1000" smtClean="0"/>
              <a:pPr>
                <a:spcBef>
                  <a:spcPct val="0"/>
                </a:spcBef>
                <a:buFontTx/>
                <a:buNone/>
              </a:pPr>
              <a:t>24.4.2024</a:t>
            </a:fld>
            <a:r>
              <a:rPr lang="fi-FI" altLang="fi-FI" sz="1000"/>
              <a:t> | sivu </a:t>
            </a:r>
            <a:fld id="{59E5FB94-3E8C-497D-95DE-ECC0BBC140BB}" type="slidenum">
              <a:rPr lang="fi-FI" altLang="fi-FI" sz="1000" smtClean="0"/>
              <a:pPr>
                <a:spcBef>
                  <a:spcPct val="0"/>
                </a:spcBef>
                <a:buFontTx/>
                <a:buNone/>
              </a:pPr>
              <a:t>14</a:t>
            </a:fld>
            <a:endParaRPr lang="fi-FI" altLang="fi-FI" sz="1000"/>
          </a:p>
        </p:txBody>
      </p:sp>
    </p:spTree>
    <p:extLst>
      <p:ext uri="{BB962C8B-B14F-4D97-AF65-F5344CB8AC3E}">
        <p14:creationId xmlns:p14="http://schemas.microsoft.com/office/powerpoint/2010/main" val="51345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17513" y="582613"/>
            <a:ext cx="8229600" cy="901700"/>
          </a:xfrm>
        </p:spPr>
        <p:txBody>
          <a:bodyPr/>
          <a:lstStyle/>
          <a:p>
            <a:pPr eaLnBrk="1" hangingPunct="1"/>
            <a:r>
              <a:rPr lang="fi-FI" altLang="fi-FI"/>
              <a:t>Muita mahdollisia merkitsevyystekijöitä</a:t>
            </a:r>
          </a:p>
        </p:txBody>
      </p:sp>
      <p:sp>
        <p:nvSpPr>
          <p:cNvPr id="33795"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BF8D47EC-9301-4B30-86AE-C6795B12021C}" type="datetime1">
              <a:rPr lang="fi-FI" altLang="fi-FI" sz="1000" smtClean="0"/>
              <a:pPr>
                <a:spcBef>
                  <a:spcPct val="0"/>
                </a:spcBef>
                <a:buFontTx/>
                <a:buNone/>
              </a:pPr>
              <a:t>24.4.2024</a:t>
            </a:fld>
            <a:r>
              <a:rPr lang="fi-FI" altLang="fi-FI" sz="1000"/>
              <a:t> | sivu </a:t>
            </a:r>
            <a:fld id="{76649068-521E-4AD2-8289-AD0DB9AEEE1B}" type="slidenum">
              <a:rPr lang="fi-FI" altLang="fi-FI" sz="1000" smtClean="0"/>
              <a:pPr>
                <a:spcBef>
                  <a:spcPct val="0"/>
                </a:spcBef>
                <a:buFontTx/>
                <a:buNone/>
              </a:pPr>
              <a:t>15</a:t>
            </a:fld>
            <a:endParaRPr lang="fi-FI" altLang="fi-FI" sz="1000"/>
          </a:p>
        </p:txBody>
      </p:sp>
      <p:sp>
        <p:nvSpPr>
          <p:cNvPr id="6" name="Rectangle 3"/>
          <p:cNvSpPr txBox="1">
            <a:spLocks noChangeArrowheads="1"/>
          </p:cNvSpPr>
          <p:nvPr/>
        </p:nvSpPr>
        <p:spPr>
          <a:xfrm>
            <a:off x="446088" y="1698625"/>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008091"/>
              </a:buClr>
              <a:defRPr/>
            </a:pPr>
            <a:r>
              <a:rPr lang="fi-FI" sz="2200" dirty="0"/>
              <a:t>Alueen luonne</a:t>
            </a:r>
          </a:p>
          <a:p>
            <a:pPr lvl="1" fontAlgn="auto">
              <a:spcAft>
                <a:spcPts val="0"/>
              </a:spcAft>
              <a:buClr>
                <a:srgbClr val="008091"/>
              </a:buClr>
              <a:defRPr/>
            </a:pPr>
            <a:r>
              <a:rPr lang="fi-FI" sz="1800" dirty="0"/>
              <a:t>Väestö (vakinainen asutus ja sen kehitys, väestön ikärakenne ja</a:t>
            </a:r>
            <a:br>
              <a:rPr lang="fi-FI" sz="1800" dirty="0"/>
            </a:br>
            <a:r>
              <a:rPr lang="fi-FI" sz="1800" dirty="0"/>
              <a:t>vapaa-ajan asutus)</a:t>
            </a:r>
          </a:p>
          <a:p>
            <a:pPr lvl="1" fontAlgn="auto">
              <a:spcAft>
                <a:spcPts val="0"/>
              </a:spcAft>
              <a:buClr>
                <a:srgbClr val="008091"/>
              </a:buClr>
              <a:defRPr/>
            </a:pPr>
            <a:r>
              <a:rPr lang="fi-FI" sz="1800" dirty="0"/>
              <a:t>Palvelut (palvelukeskittymät, myymälöiden sijainnit)</a:t>
            </a:r>
          </a:p>
          <a:p>
            <a:pPr lvl="1" fontAlgn="auto">
              <a:spcAft>
                <a:spcPts val="0"/>
              </a:spcAft>
              <a:buClr>
                <a:srgbClr val="008091"/>
              </a:buClr>
              <a:defRPr/>
            </a:pPr>
            <a:r>
              <a:rPr lang="fi-FI" sz="1800" dirty="0"/>
              <a:t>Elinkeinotoiminta (majoituspalveluiden sijainti, merkittävät työpaikat, suurimmat yritykset)</a:t>
            </a:r>
          </a:p>
          <a:p>
            <a:pPr fontAlgn="auto">
              <a:spcAft>
                <a:spcPts val="0"/>
              </a:spcAft>
              <a:buClr>
                <a:srgbClr val="008091"/>
              </a:buClr>
              <a:defRPr/>
            </a:pPr>
            <a:r>
              <a:rPr lang="fi-FI" sz="2200" dirty="0"/>
              <a:t>Tavaraliikenne (kaupan kuljetukset, postin kuljetukset)</a:t>
            </a:r>
          </a:p>
          <a:p>
            <a:pPr fontAlgn="auto">
              <a:spcAft>
                <a:spcPts val="0"/>
              </a:spcAft>
              <a:buClr>
                <a:srgbClr val="008091"/>
              </a:buClr>
              <a:defRPr/>
            </a:pPr>
            <a:r>
              <a:rPr lang="fi-FI" sz="2200" dirty="0"/>
              <a:t>Koulukuljetusreitit</a:t>
            </a:r>
          </a:p>
          <a:p>
            <a:pPr fontAlgn="auto">
              <a:spcAft>
                <a:spcPts val="0"/>
              </a:spcAft>
              <a:buClr>
                <a:srgbClr val="008091"/>
              </a:buClr>
              <a:defRPr/>
            </a:pPr>
            <a:r>
              <a:rPr lang="fi-FI" sz="2200" dirty="0"/>
              <a:t>Metsävarannot</a:t>
            </a:r>
          </a:p>
          <a:p>
            <a:pPr fontAlgn="auto">
              <a:spcAft>
                <a:spcPts val="0"/>
              </a:spcAft>
              <a:buClr>
                <a:srgbClr val="008091"/>
              </a:buClr>
              <a:defRPr/>
            </a:pPr>
            <a:r>
              <a:rPr lang="fi-FI" sz="2200" dirty="0"/>
              <a:t>Puutavarakuljetukset</a:t>
            </a:r>
          </a:p>
          <a:p>
            <a:pPr fontAlgn="auto">
              <a:spcAft>
                <a:spcPts val="0"/>
              </a:spcAft>
              <a:buClr>
                <a:srgbClr val="008091"/>
              </a:buClr>
              <a:defRPr/>
            </a:pPr>
            <a:r>
              <a:rPr lang="fi-FI" sz="2200" dirty="0"/>
              <a:t>Kasvinviljely</a:t>
            </a:r>
          </a:p>
          <a:p>
            <a:pPr fontAlgn="auto">
              <a:spcAft>
                <a:spcPts val="0"/>
              </a:spcAft>
              <a:buClr>
                <a:srgbClr val="008091"/>
              </a:buClr>
              <a:defRPr/>
            </a:pPr>
            <a:r>
              <a:rPr lang="fi-FI" sz="2200" dirty="0"/>
              <a:t>Puolustusvoimien käyttämä reitti</a:t>
            </a:r>
          </a:p>
          <a:p>
            <a:pPr fontAlgn="auto">
              <a:spcAft>
                <a:spcPts val="0"/>
              </a:spcAft>
              <a:buClr>
                <a:srgbClr val="008091"/>
              </a:buClr>
              <a:defRPr/>
            </a:pPr>
            <a:r>
              <a:rPr lang="fi-FI" sz="2200" dirty="0"/>
              <a:t>Muita tekijöitä</a:t>
            </a:r>
          </a:p>
          <a:p>
            <a:pPr marL="0" indent="0" fontAlgn="auto">
              <a:spcAft>
                <a:spcPts val="0"/>
              </a:spcAft>
              <a:buClr>
                <a:srgbClr val="006575"/>
              </a:buClr>
              <a:buFont typeface="Arial" panose="020B0604020202020204" pitchFamily="34" charset="0"/>
              <a:buNone/>
              <a:defRPr/>
            </a:pPr>
            <a:endParaRPr lang="fi-FI" sz="2000" b="1" dirty="0">
              <a:sym typeface="Wingdings" pitchFamily="2" charset="2"/>
            </a:endParaRPr>
          </a:p>
          <a:p>
            <a:pPr marL="0" lvl="1" indent="0" fontAlgn="auto">
              <a:spcAft>
                <a:spcPts val="0"/>
              </a:spcAft>
              <a:buClr>
                <a:srgbClr val="006575"/>
              </a:buClr>
              <a:buFont typeface="Arial" panose="020B0604020202020204" pitchFamily="34" charset="0"/>
              <a:buNone/>
              <a:defRPr/>
            </a:pPr>
            <a:r>
              <a:rPr lang="fi-FI" sz="1800" dirty="0">
                <a:solidFill>
                  <a:srgbClr val="008091"/>
                </a:solidFill>
                <a:sym typeface="Wingdings" pitchFamily="2" charset="2"/>
              </a:rPr>
              <a:t></a:t>
            </a:r>
            <a:r>
              <a:rPr lang="fi-FI" sz="1800" dirty="0">
                <a:sym typeface="Wingdings" pitchFamily="2" charset="2"/>
              </a:rPr>
              <a:t> </a:t>
            </a:r>
            <a:r>
              <a:rPr lang="fi-FI" sz="1800" dirty="0"/>
              <a:t>Oleellista, että tiedot kattavia, mitattavia ja helposti päivitettäviä</a:t>
            </a:r>
          </a:p>
        </p:txBody>
      </p:sp>
    </p:spTree>
    <p:extLst>
      <p:ext uri="{BB962C8B-B14F-4D97-AF65-F5344CB8AC3E}">
        <p14:creationId xmlns:p14="http://schemas.microsoft.com/office/powerpoint/2010/main" val="391444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2E1EB-B31A-9CA2-D6EE-4803145CDE42}"/>
              </a:ext>
            </a:extLst>
          </p:cNvPr>
          <p:cNvSpPr>
            <a:spLocks noGrp="1"/>
          </p:cNvSpPr>
          <p:nvPr>
            <p:ph type="title"/>
          </p:nvPr>
        </p:nvSpPr>
        <p:spPr/>
        <p:txBody>
          <a:bodyPr/>
          <a:lstStyle/>
          <a:p>
            <a:r>
              <a:rPr lang="fi-FI" dirty="0"/>
              <a:t>Työn lopputuotteet</a:t>
            </a:r>
          </a:p>
        </p:txBody>
      </p:sp>
      <p:sp>
        <p:nvSpPr>
          <p:cNvPr id="3" name="Sisällön paikkamerkki 2">
            <a:extLst>
              <a:ext uri="{FF2B5EF4-FFF2-40B4-BE49-F238E27FC236}">
                <a16:creationId xmlns:a16="http://schemas.microsoft.com/office/drawing/2014/main" id="{9F93C651-8D5E-1EBA-F413-3BE7EC173694}"/>
              </a:ext>
            </a:extLst>
          </p:cNvPr>
          <p:cNvSpPr>
            <a:spLocks noGrp="1"/>
          </p:cNvSpPr>
          <p:nvPr>
            <p:ph idx="1"/>
          </p:nvPr>
        </p:nvSpPr>
        <p:spPr>
          <a:xfrm>
            <a:off x="446856" y="1699200"/>
            <a:ext cx="7437512" cy="4525963"/>
          </a:xfrm>
        </p:spPr>
        <p:txBody>
          <a:bodyPr>
            <a:normAutofit/>
          </a:bodyPr>
          <a:lstStyle/>
          <a:p>
            <a:r>
              <a:rPr lang="fi-FI" dirty="0"/>
              <a:t>Työn lopputuotteita ovat:</a:t>
            </a:r>
          </a:p>
          <a:p>
            <a:pPr lvl="1"/>
            <a:r>
              <a:rPr lang="fi-FI" dirty="0"/>
              <a:t>Excel-pohjainen tietokanta, merkittävyysluokitustietokanta, neljä välilehteä:</a:t>
            </a:r>
          </a:p>
          <a:p>
            <a:pPr lvl="2"/>
            <a:r>
              <a:rPr lang="fi-FI" dirty="0"/>
              <a:t>Tieosatarkasteluosio</a:t>
            </a:r>
          </a:p>
          <a:p>
            <a:pPr lvl="2"/>
            <a:r>
              <a:rPr lang="fi-FI" dirty="0"/>
              <a:t>KVL-jaksotarkasteluosio</a:t>
            </a:r>
          </a:p>
          <a:p>
            <a:pPr lvl="2"/>
            <a:r>
              <a:rPr lang="fi-FI" dirty="0" err="1"/>
              <a:t>Tiejaksoraporttiosio</a:t>
            </a:r>
            <a:endParaRPr lang="fi-FI" dirty="0"/>
          </a:p>
          <a:p>
            <a:pPr lvl="2"/>
            <a:r>
              <a:rPr lang="fi-FI" dirty="0"/>
              <a:t>Hankearviointiosiosta</a:t>
            </a:r>
          </a:p>
          <a:p>
            <a:pPr lvl="1"/>
            <a:r>
              <a:rPr lang="fi-FI" dirty="0"/>
              <a:t>Tietokanta paikkatietomuotoisena aineistona</a:t>
            </a:r>
          </a:p>
          <a:p>
            <a:pPr lvl="1"/>
            <a:r>
              <a:rPr lang="fi-FI" dirty="0"/>
              <a:t>Tiivis suomenkielinen kuvaus työn toteutuksesta ja tuloksista tilaajan käyttöön PowerPoint-esittelydiasarjana</a:t>
            </a:r>
          </a:p>
          <a:p>
            <a:pPr lvl="1"/>
            <a:r>
              <a:rPr lang="fi-FI" dirty="0" err="1"/>
              <a:t>ArcGis</a:t>
            </a:r>
            <a:r>
              <a:rPr lang="fi-FI" dirty="0"/>
              <a:t> Online -nettikartta</a:t>
            </a:r>
          </a:p>
        </p:txBody>
      </p:sp>
      <p:sp>
        <p:nvSpPr>
          <p:cNvPr id="4" name="Dian numeron paikkamerkki 3">
            <a:extLst>
              <a:ext uri="{FF2B5EF4-FFF2-40B4-BE49-F238E27FC236}">
                <a16:creationId xmlns:a16="http://schemas.microsoft.com/office/drawing/2014/main" id="{84683A02-7CCE-2C36-4A08-051A31658CC8}"/>
              </a:ext>
            </a:extLst>
          </p:cNvPr>
          <p:cNvSpPr>
            <a:spLocks noGrp="1"/>
          </p:cNvSpPr>
          <p:nvPr>
            <p:ph type="sldNum" sz="quarter" idx="12"/>
          </p:nvPr>
        </p:nvSpPr>
        <p:spPr/>
        <p:txBody>
          <a:bodyPr/>
          <a:lstStyle/>
          <a:p>
            <a:r>
              <a:rPr lang="fi-FI"/>
              <a:t>Linea Konsultit Oy | </a:t>
            </a:r>
            <a:fld id="{11639345-9995-4FE5-8741-C97543A82130}" type="datetime1">
              <a:rPr lang="fi-FI" smtClean="0"/>
              <a:pPr/>
              <a:t>26.4.2024</a:t>
            </a:fld>
            <a:r>
              <a:rPr lang="fi-FI"/>
              <a:t> | sivu </a:t>
            </a:r>
            <a:fld id="{A8BDAC94-CEA5-4354-9DD8-D95D8DD25042}" type="slidenum">
              <a:rPr lang="fi-FI" smtClean="0"/>
              <a:pPr/>
              <a:t>16</a:t>
            </a:fld>
            <a:endParaRPr lang="fi-FI" dirty="0"/>
          </a:p>
        </p:txBody>
      </p:sp>
    </p:spTree>
    <p:extLst>
      <p:ext uri="{BB962C8B-B14F-4D97-AF65-F5344CB8AC3E}">
        <p14:creationId xmlns:p14="http://schemas.microsoft.com/office/powerpoint/2010/main" val="209014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17513" y="582613"/>
            <a:ext cx="8229600" cy="901700"/>
          </a:xfrm>
        </p:spPr>
        <p:txBody>
          <a:bodyPr rtlCol="0">
            <a:normAutofit/>
          </a:bodyPr>
          <a:lstStyle/>
          <a:p>
            <a:pPr eaLnBrk="1" fontAlgn="auto" hangingPunct="1">
              <a:spcAft>
                <a:spcPts val="0"/>
              </a:spcAft>
              <a:defRPr/>
            </a:pPr>
            <a:r>
              <a:rPr lang="fi-FI" altLang="fi-FI" dirty="0"/>
              <a:t>Kokouksessa keskusteltavia/sovittavia asioita</a:t>
            </a:r>
          </a:p>
        </p:txBody>
      </p:sp>
      <p:sp>
        <p:nvSpPr>
          <p:cNvPr id="13315" name="Rectangle 3"/>
          <p:cNvSpPr>
            <a:spLocks noGrp="1" noChangeArrowheads="1"/>
          </p:cNvSpPr>
          <p:nvPr>
            <p:ph type="body" idx="1"/>
          </p:nvPr>
        </p:nvSpPr>
        <p:spPr>
          <a:xfrm>
            <a:off x="446088" y="1698625"/>
            <a:ext cx="8229600" cy="4525963"/>
          </a:xfrm>
        </p:spPr>
        <p:txBody>
          <a:bodyPr>
            <a:normAutofit fontScale="85000" lnSpcReduction="20000"/>
          </a:bodyPr>
          <a:lstStyle/>
          <a:p>
            <a:pPr eaLnBrk="1" hangingPunct="1">
              <a:buClr>
                <a:srgbClr val="008091"/>
              </a:buClr>
            </a:pPr>
            <a:r>
              <a:rPr lang="fi-FI" altLang="fi-FI" sz="2200" dirty="0"/>
              <a:t>Tieverkon rajaus</a:t>
            </a:r>
          </a:p>
          <a:p>
            <a:pPr lvl="1">
              <a:buClr>
                <a:srgbClr val="008091"/>
              </a:buClr>
            </a:pPr>
            <a:r>
              <a:rPr lang="fi-FI" altLang="fi-FI" sz="1800" dirty="0"/>
              <a:t>Jako aikaisemmalla </a:t>
            </a:r>
            <a:r>
              <a:rPr lang="fi-FI" altLang="fi-FI" dirty="0"/>
              <a:t>KVL-raja-arvolla 500 vs. </a:t>
            </a:r>
            <a:r>
              <a:rPr lang="fi-FI" altLang="fi-FI" sz="1800" dirty="0"/>
              <a:t>ELY-keskuksen toimintaohjeeseen tai -linjaan perustuvaan liikennemäärärajaukseen?</a:t>
            </a:r>
          </a:p>
          <a:p>
            <a:pPr lvl="1" eaLnBrk="1" hangingPunct="1">
              <a:buClr>
                <a:srgbClr val="008091"/>
              </a:buClr>
            </a:pPr>
            <a:r>
              <a:rPr lang="fi-FI" altLang="fi-FI" dirty="0"/>
              <a:t>Tarkastelusta mahdollisesti poisjätettävät tieosuudet?</a:t>
            </a:r>
            <a:endParaRPr lang="fi-FI" altLang="fi-FI" sz="1800" dirty="0"/>
          </a:p>
          <a:p>
            <a:pPr eaLnBrk="1" hangingPunct="1">
              <a:buClr>
                <a:srgbClr val="008091"/>
              </a:buClr>
            </a:pPr>
            <a:r>
              <a:rPr lang="fi-FI" altLang="fi-FI" sz="2200" dirty="0"/>
              <a:t>Muutamien nykyisten merkittävyystekijöiden osalta haasteita lähtöaineiston suhteen</a:t>
            </a:r>
          </a:p>
          <a:p>
            <a:pPr lvl="1">
              <a:buClr>
                <a:srgbClr val="008091"/>
              </a:buClr>
            </a:pPr>
            <a:r>
              <a:rPr lang="fi-FI" altLang="fi-FI" sz="1600" dirty="0"/>
              <a:t>Turve</a:t>
            </a:r>
          </a:p>
          <a:p>
            <a:pPr lvl="1">
              <a:buClr>
                <a:srgbClr val="008091"/>
              </a:buClr>
            </a:pPr>
            <a:r>
              <a:rPr lang="fi-FI" altLang="fi-FI" sz="1600" dirty="0"/>
              <a:t>Matkailu (tarkempi analysointi?)</a:t>
            </a:r>
          </a:p>
          <a:p>
            <a:pPr eaLnBrk="1" hangingPunct="1">
              <a:buClr>
                <a:srgbClr val="008091"/>
              </a:buClr>
            </a:pPr>
            <a:r>
              <a:rPr lang="fi-FI" altLang="fi-FI" sz="2200" dirty="0"/>
              <a:t>Uusia merkittävyystekijöitä (mm. puukuljetukset ja pyörämatkailureitit)</a:t>
            </a:r>
          </a:p>
          <a:p>
            <a:pPr eaLnBrk="1" hangingPunct="1">
              <a:buClr>
                <a:srgbClr val="008091"/>
              </a:buClr>
            </a:pPr>
            <a:r>
              <a:rPr lang="fi-FI" altLang="fi-FI" sz="2200" dirty="0"/>
              <a:t>Muita mahdollisia uusia tekijöitä (merkittävyystekijäksi / lisätiedoiksi)?</a:t>
            </a:r>
          </a:p>
          <a:p>
            <a:pPr lvl="1">
              <a:buClr>
                <a:srgbClr val="008091"/>
              </a:buClr>
            </a:pPr>
            <a:r>
              <a:rPr lang="fi-FI" altLang="fi-FI" sz="1600" dirty="0"/>
              <a:t>Koulukuljetusreitit</a:t>
            </a:r>
          </a:p>
          <a:p>
            <a:pPr lvl="1">
              <a:buClr>
                <a:srgbClr val="008091"/>
              </a:buClr>
            </a:pPr>
            <a:r>
              <a:rPr lang="fi-FI" altLang="fi-FI" sz="1600" dirty="0"/>
              <a:t>Päiväkotien huomioiminen</a:t>
            </a:r>
          </a:p>
          <a:p>
            <a:pPr lvl="1">
              <a:buClr>
                <a:srgbClr val="008091"/>
              </a:buClr>
            </a:pPr>
            <a:r>
              <a:rPr lang="fi-FI" altLang="fi-FI" sz="1600" dirty="0"/>
              <a:t>Yhteiskunnan kriittiset kohteet </a:t>
            </a:r>
            <a:r>
              <a:rPr lang="fi-FI" altLang="fi-FI" sz="1600" dirty="0">
                <a:sym typeface="Wingdings" panose="05000000000000000000" pitchFamily="2" charset="2"/>
              </a:rPr>
              <a:t> muodostetaan ns. yhteiskunnan tukitoiminnot -verkko</a:t>
            </a:r>
            <a:endParaRPr lang="fi-FI" altLang="fi-FI" sz="1600" dirty="0"/>
          </a:p>
          <a:p>
            <a:pPr lvl="1">
              <a:buClr>
                <a:srgbClr val="008091"/>
              </a:buClr>
            </a:pPr>
            <a:r>
              <a:rPr lang="fi-FI" altLang="fi-FI" sz="1600" dirty="0"/>
              <a:t>Muita, mitä?</a:t>
            </a:r>
          </a:p>
          <a:p>
            <a:pPr eaLnBrk="1" hangingPunct="1">
              <a:buClr>
                <a:srgbClr val="008091"/>
              </a:buClr>
            </a:pPr>
            <a:r>
              <a:rPr lang="fi-FI" altLang="fi-FI" sz="2200" dirty="0"/>
              <a:t>Lähtöaineistosta ja hankkimisen työnjaosta sopiminen</a:t>
            </a:r>
          </a:p>
          <a:p>
            <a:pPr eaLnBrk="1" hangingPunct="1">
              <a:buClr>
                <a:srgbClr val="008091"/>
              </a:buClr>
            </a:pPr>
            <a:r>
              <a:rPr lang="fi-FI" altLang="fi-FI" sz="2200" dirty="0"/>
              <a:t>Käytettävä reititys</a:t>
            </a:r>
          </a:p>
          <a:p>
            <a:pPr eaLnBrk="1" hangingPunct="1">
              <a:buClr>
                <a:srgbClr val="008091"/>
              </a:buClr>
            </a:pPr>
            <a:r>
              <a:rPr lang="fi-FI" altLang="fi-FI" sz="2200" dirty="0"/>
              <a:t>Painotukset (seuraavan kokouksen asia)</a:t>
            </a:r>
          </a:p>
        </p:txBody>
      </p:sp>
      <p:sp>
        <p:nvSpPr>
          <p:cNvPr id="13316"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C8E7031A-B746-48A7-8A98-409B9209CF26}" type="datetime1">
              <a:rPr lang="fi-FI" altLang="fi-FI" sz="1000" smtClean="0"/>
              <a:pPr>
                <a:spcBef>
                  <a:spcPct val="0"/>
                </a:spcBef>
                <a:buFontTx/>
                <a:buNone/>
              </a:pPr>
              <a:t>24.4.2024</a:t>
            </a:fld>
            <a:r>
              <a:rPr lang="fi-FI" altLang="fi-FI" sz="1000"/>
              <a:t> | sivu </a:t>
            </a:r>
            <a:fld id="{685BDA09-E656-4AFB-BB66-09701A1FD4E0}" type="slidenum">
              <a:rPr lang="fi-FI" altLang="fi-FI" sz="1000" smtClean="0"/>
              <a:pPr>
                <a:spcBef>
                  <a:spcPct val="0"/>
                </a:spcBef>
                <a:buFontTx/>
                <a:buNone/>
              </a:pPr>
              <a:t>2</a:t>
            </a:fld>
            <a:endParaRPr lang="fi-FI" altLang="fi-FI" sz="1000"/>
          </a:p>
        </p:txBody>
      </p:sp>
    </p:spTree>
    <p:extLst>
      <p:ext uri="{BB962C8B-B14F-4D97-AF65-F5344CB8AC3E}">
        <p14:creationId xmlns:p14="http://schemas.microsoft.com/office/powerpoint/2010/main" val="398767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7513" y="582613"/>
            <a:ext cx="8229600" cy="901700"/>
          </a:xfrm>
        </p:spPr>
        <p:txBody>
          <a:bodyPr/>
          <a:lstStyle/>
          <a:p>
            <a:pPr eaLnBrk="1" hangingPunct="1"/>
            <a:r>
              <a:rPr lang="fi-FI" altLang="fi-FI"/>
              <a:t>Aikataulu</a:t>
            </a:r>
          </a:p>
        </p:txBody>
      </p:sp>
      <p:sp>
        <p:nvSpPr>
          <p:cNvPr id="17411" name="Rectangle 3"/>
          <p:cNvSpPr>
            <a:spLocks noGrp="1" noChangeArrowheads="1"/>
          </p:cNvSpPr>
          <p:nvPr>
            <p:ph type="body" idx="1"/>
          </p:nvPr>
        </p:nvSpPr>
        <p:spPr>
          <a:xfrm>
            <a:off x="446088" y="1698625"/>
            <a:ext cx="8229600" cy="4525963"/>
          </a:xfrm>
        </p:spPr>
        <p:txBody>
          <a:bodyPr/>
          <a:lstStyle/>
          <a:p>
            <a:pPr eaLnBrk="1" hangingPunct="1">
              <a:buClr>
                <a:srgbClr val="008091"/>
              </a:buClr>
            </a:pPr>
            <a:r>
              <a:rPr lang="fi-FI" altLang="fi-FI" sz="2200" dirty="0"/>
              <a:t>Projekti valmistuu 30.11.2024 mennessä.</a:t>
            </a:r>
          </a:p>
          <a:p>
            <a:pPr eaLnBrk="1" hangingPunct="1">
              <a:buClr>
                <a:srgbClr val="008091"/>
              </a:buClr>
            </a:pPr>
            <a:r>
              <a:rPr lang="fi-FI" altLang="fi-FI" sz="2200" dirty="0"/>
              <a:t>Työn aikataulu osatehtävittäin:</a:t>
            </a:r>
          </a:p>
        </p:txBody>
      </p:sp>
      <p:sp>
        <p:nvSpPr>
          <p:cNvPr id="17412"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254464A3-98DF-41E9-91A5-B045F268340B}" type="datetime1">
              <a:rPr lang="fi-FI" altLang="fi-FI" sz="1000" smtClean="0"/>
              <a:pPr>
                <a:spcBef>
                  <a:spcPct val="0"/>
                </a:spcBef>
                <a:buFontTx/>
                <a:buNone/>
              </a:pPr>
              <a:t>24.4.2024</a:t>
            </a:fld>
            <a:r>
              <a:rPr lang="fi-FI" altLang="fi-FI" sz="1000"/>
              <a:t> | sivu </a:t>
            </a:r>
            <a:fld id="{3B9CAB77-EE44-43C7-87DE-54E472249EA0}" type="slidenum">
              <a:rPr lang="fi-FI" altLang="fi-FI" sz="1000" smtClean="0"/>
              <a:pPr>
                <a:spcBef>
                  <a:spcPct val="0"/>
                </a:spcBef>
                <a:buFontTx/>
                <a:buNone/>
              </a:pPr>
              <a:t>3</a:t>
            </a:fld>
            <a:endParaRPr lang="fi-FI" altLang="fi-FI" sz="1000"/>
          </a:p>
        </p:txBody>
      </p:sp>
      <p:pic>
        <p:nvPicPr>
          <p:cNvPr id="4" name="Kuva 3">
            <a:extLst>
              <a:ext uri="{FF2B5EF4-FFF2-40B4-BE49-F238E27FC236}">
                <a16:creationId xmlns:a16="http://schemas.microsoft.com/office/drawing/2014/main" id="{8F237401-5B13-373A-2DD5-64DF1CC53298}"/>
              </a:ext>
            </a:extLst>
          </p:cNvPr>
          <p:cNvPicPr>
            <a:picLocks noChangeAspect="1"/>
          </p:cNvPicPr>
          <p:nvPr/>
        </p:nvPicPr>
        <p:blipFill rotWithShape="1">
          <a:blip r:embed="rId2">
            <a:extLst>
              <a:ext uri="{28A0092B-C50C-407E-A947-70E740481C1C}">
                <a14:useLocalDpi xmlns:a14="http://schemas.microsoft.com/office/drawing/2010/main" val="0"/>
              </a:ext>
            </a:extLst>
          </a:blip>
          <a:srcRect b="41111"/>
          <a:stretch/>
        </p:blipFill>
        <p:spPr>
          <a:xfrm>
            <a:off x="899592" y="2636912"/>
            <a:ext cx="5761905" cy="3096344"/>
          </a:xfrm>
          <a:prstGeom prst="rect">
            <a:avLst/>
          </a:prstGeom>
        </p:spPr>
      </p:pic>
      <p:sp>
        <p:nvSpPr>
          <p:cNvPr id="3" name="Ylänuoli 2"/>
          <p:cNvSpPr/>
          <p:nvPr/>
        </p:nvSpPr>
        <p:spPr>
          <a:xfrm>
            <a:off x="3644019" y="4221088"/>
            <a:ext cx="142875" cy="358775"/>
          </a:xfrm>
          <a:prstGeom prst="upArrow">
            <a:avLst/>
          </a:prstGeom>
          <a:solidFill>
            <a:schemeClr val="bg1"/>
          </a:solidFill>
          <a:ln>
            <a:solidFill>
              <a:srgbClr val="0080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Tree>
    <p:extLst>
      <p:ext uri="{BB962C8B-B14F-4D97-AF65-F5344CB8AC3E}">
        <p14:creationId xmlns:p14="http://schemas.microsoft.com/office/powerpoint/2010/main" val="309242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17513" y="582613"/>
            <a:ext cx="8229600" cy="901700"/>
          </a:xfrm>
        </p:spPr>
        <p:txBody>
          <a:bodyPr/>
          <a:lstStyle/>
          <a:p>
            <a:pPr eaLnBrk="1" hangingPunct="1"/>
            <a:r>
              <a:rPr lang="fi-FI" altLang="fi-FI"/>
              <a:t>Osallistuminen ja vuoropuhelu</a:t>
            </a:r>
          </a:p>
        </p:txBody>
      </p:sp>
      <p:sp>
        <p:nvSpPr>
          <p:cNvPr id="18435"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E5C013CE-71BE-4D75-A2B7-52C056458FB2}" type="datetime1">
              <a:rPr lang="fi-FI" altLang="fi-FI" sz="1000" smtClean="0"/>
              <a:pPr>
                <a:spcBef>
                  <a:spcPct val="0"/>
                </a:spcBef>
                <a:buFontTx/>
                <a:buNone/>
              </a:pPr>
              <a:t>24.4.2024</a:t>
            </a:fld>
            <a:r>
              <a:rPr lang="fi-FI" altLang="fi-FI" sz="1000"/>
              <a:t> | sivu </a:t>
            </a:r>
            <a:fld id="{C0154136-B73C-42CC-9D12-341D10F5A616}" type="slidenum">
              <a:rPr lang="fi-FI" altLang="fi-FI" sz="1000" smtClean="0"/>
              <a:pPr>
                <a:spcBef>
                  <a:spcPct val="0"/>
                </a:spcBef>
                <a:buFontTx/>
                <a:buNone/>
              </a:pPr>
              <a:t>4</a:t>
            </a:fld>
            <a:endParaRPr lang="fi-FI" altLang="fi-FI" sz="1000"/>
          </a:p>
        </p:txBody>
      </p:sp>
      <p:sp>
        <p:nvSpPr>
          <p:cNvPr id="18436" name="Rectangle 3"/>
          <p:cNvSpPr txBox="1">
            <a:spLocks noChangeArrowheads="1"/>
          </p:cNvSpPr>
          <p:nvPr/>
        </p:nvSpPr>
        <p:spPr bwMode="auto">
          <a:xfrm>
            <a:off x="446088" y="16986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8091"/>
              </a:buClr>
            </a:pPr>
            <a:r>
              <a:rPr lang="fi-FI" altLang="fi-FI" sz="2200" dirty="0"/>
              <a:t>Työryhmä:</a:t>
            </a:r>
          </a:p>
          <a:p>
            <a:pPr lvl="1" eaLnBrk="1" hangingPunct="1">
              <a:buClr>
                <a:srgbClr val="008091"/>
              </a:buClr>
            </a:pPr>
            <a:r>
              <a:rPr lang="fi-FI" altLang="fi-FI" sz="1800" dirty="0"/>
              <a:t>Kokoontuu alustavasti 3 kertaa (tarvittaessa useammin)</a:t>
            </a:r>
          </a:p>
          <a:p>
            <a:pPr lvl="1" eaLnBrk="1" hangingPunct="1">
              <a:buClr>
                <a:srgbClr val="008091"/>
              </a:buClr>
            </a:pPr>
            <a:r>
              <a:rPr lang="fi-FI" altLang="fi-FI" sz="1800" dirty="0"/>
              <a:t>Työryhmä koostuu ainakin seuraavista Keski-Suomen ELY-keskusten ja konsultin edustajista:</a:t>
            </a:r>
          </a:p>
          <a:p>
            <a:pPr lvl="2" eaLnBrk="1" hangingPunct="1">
              <a:buClr>
                <a:srgbClr val="008091"/>
              </a:buClr>
            </a:pPr>
            <a:r>
              <a:rPr lang="fi-FI" altLang="fi-FI" sz="1600" dirty="0"/>
              <a:t>Toni Myyryläinen (puheenjohtaja)</a:t>
            </a:r>
          </a:p>
          <a:p>
            <a:pPr lvl="2" eaLnBrk="1" hangingPunct="1">
              <a:buClr>
                <a:srgbClr val="008091"/>
              </a:buClr>
            </a:pPr>
            <a:r>
              <a:rPr lang="fi-FI" altLang="fi-FI" sz="1600" dirty="0"/>
              <a:t>Jari Mikkonen</a:t>
            </a:r>
          </a:p>
          <a:p>
            <a:pPr lvl="2" eaLnBrk="1" hangingPunct="1">
              <a:buClr>
                <a:srgbClr val="008091"/>
              </a:buClr>
            </a:pPr>
            <a:r>
              <a:rPr lang="fi-FI" altLang="fi-FI" sz="1600" dirty="0"/>
              <a:t>Markus Simonen</a:t>
            </a:r>
          </a:p>
          <a:p>
            <a:pPr lvl="2" eaLnBrk="1" hangingPunct="1">
              <a:buClr>
                <a:srgbClr val="008091"/>
              </a:buClr>
            </a:pPr>
            <a:r>
              <a:rPr lang="fi-FI" altLang="fi-FI" sz="1600" dirty="0"/>
              <a:t>Mikko Seila, Linea Konsultit Oy</a:t>
            </a:r>
          </a:p>
          <a:p>
            <a:pPr lvl="2" eaLnBrk="1" hangingPunct="1">
              <a:buClr>
                <a:srgbClr val="008091"/>
              </a:buClr>
            </a:pPr>
            <a:r>
              <a:rPr lang="fi-FI" altLang="fi-FI" sz="1600" dirty="0"/>
              <a:t>Aleksi Krankka, Linea Konsultit Oy</a:t>
            </a:r>
          </a:p>
          <a:p>
            <a:pPr lvl="2" eaLnBrk="1" hangingPunct="1">
              <a:buClr>
                <a:srgbClr val="008091"/>
              </a:buClr>
            </a:pPr>
            <a:r>
              <a:rPr lang="fi-FI" altLang="fi-FI" sz="1600" dirty="0"/>
              <a:t>Mari Niemelä, Linea Konsultit Oy</a:t>
            </a:r>
          </a:p>
          <a:p>
            <a:pPr eaLnBrk="1" hangingPunct="1">
              <a:buClr>
                <a:srgbClr val="008091"/>
              </a:buClr>
            </a:pPr>
            <a:r>
              <a:rPr lang="fi-FI" altLang="fi-FI" sz="2200" dirty="0"/>
              <a:t>Ekstranet-sivut</a:t>
            </a:r>
          </a:p>
          <a:p>
            <a:pPr lvl="1" eaLnBrk="1" hangingPunct="1">
              <a:buClr>
                <a:srgbClr val="008091"/>
              </a:buClr>
            </a:pPr>
            <a:r>
              <a:rPr lang="fi-FI" altLang="fi-FI" sz="1800" dirty="0"/>
              <a:t>http://www.linea.fi/keselymerkittavyysluokitus</a:t>
            </a:r>
            <a:br>
              <a:rPr lang="fi-FI" altLang="fi-FI" sz="1800" dirty="0"/>
            </a:br>
            <a:r>
              <a:rPr lang="fi-FI" altLang="fi-FI" sz="1800" dirty="0"/>
              <a:t>(salasana=</a:t>
            </a:r>
            <a:r>
              <a:rPr lang="fi-FI" altLang="fi-FI" sz="1800" dirty="0" err="1"/>
              <a:t>merkittavyysluokitus</a:t>
            </a:r>
            <a:r>
              <a:rPr lang="fi-FI" altLang="fi-FI" sz="1800" dirty="0"/>
              <a:t>)</a:t>
            </a:r>
          </a:p>
        </p:txBody>
      </p:sp>
    </p:spTree>
    <p:extLst>
      <p:ext uri="{BB962C8B-B14F-4D97-AF65-F5344CB8AC3E}">
        <p14:creationId xmlns:p14="http://schemas.microsoft.com/office/powerpoint/2010/main" val="354406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Työn tausta, yleistä</a:t>
            </a:r>
          </a:p>
        </p:txBody>
      </p:sp>
      <p:sp>
        <p:nvSpPr>
          <p:cNvPr id="14339" name="Rectangle 3"/>
          <p:cNvSpPr>
            <a:spLocks noGrp="1" noChangeArrowheads="1"/>
          </p:cNvSpPr>
          <p:nvPr>
            <p:ph type="body" idx="1"/>
          </p:nvPr>
        </p:nvSpPr>
        <p:spPr>
          <a:xfrm>
            <a:off x="446088" y="1698625"/>
            <a:ext cx="8229600" cy="4525963"/>
          </a:xfrm>
        </p:spPr>
        <p:txBody>
          <a:bodyPr>
            <a:noAutofit/>
          </a:bodyPr>
          <a:lstStyle/>
          <a:p>
            <a:r>
              <a:rPr lang="fi-FI" sz="1400" dirty="0"/>
              <a:t>ELY-keskuksella on käytössä eri luokittelujärjestelmiä, joilla kuvataan teiden verkollista asemaa. Toiminnallisen luokituksen lisäksi ELY-keskuksella on käytössä useita muita erilaisia luokituksia kuten esimerkiksi päällystettyjen teiden ylläpitoluokitus, teiden talvihoitoluokitus ja soratieluokitus.</a:t>
            </a:r>
          </a:p>
          <a:p>
            <a:r>
              <a:rPr lang="fi-FI" sz="1400" dirty="0"/>
              <a:t>Mikään edellä mainituista luokitteluperusteista ei välttämättä kuvaa eri teiden tärkeyttä liikenneverkon osana eli tieosien merkittävyyttä. Merkittävyysluokituksella luodaan yleiskuva tarkasteltavalle tieverkolle sijoittuvista toiminnoista.</a:t>
            </a:r>
          </a:p>
          <a:p>
            <a:r>
              <a:rPr lang="fi-FI" sz="1400" dirty="0"/>
              <a:t>Merkittävyysluokituksen tuloksia hyödynnetään laajasti mm. hankkeiden ohjelmoinnissa ja tarpeiden arvioinnissa.</a:t>
            </a:r>
          </a:p>
          <a:p>
            <a:r>
              <a:rPr lang="fi-FI" sz="1400" dirty="0"/>
              <a:t>Merkittävyysluokitusta on kehitetty vuosien saatossa entistä monipuolisemmaksi ja käyttökelpoisemmaksi työkaluksi hankkeiden ohjelmointiin ja priorisointiin, jonka lisäksi käytetyt lähtöaineistot ovat aiempaan nähden entistä laadukkaampia. Myös näköpiirissä olevat väylänpidon niukentuvat resurssit luovat painetta kohdistaa parantamistoimenpiteitä entistä tarkemmin. Näin merkittävyysluokituksen päivittäminen on tullut jälleen ajankohtaiseksi.</a:t>
            </a:r>
            <a:endParaRPr lang="fi-FI" altLang="fi-FI" sz="1400" dirty="0"/>
          </a:p>
          <a:p>
            <a:r>
              <a:rPr lang="fi-FI" sz="1400" dirty="0"/>
              <a:t>Työn lopputuloksena muodostettavassa </a:t>
            </a:r>
            <a:r>
              <a:rPr lang="fi-FI" sz="1400" dirty="0" err="1"/>
              <a:t>excel</a:t>
            </a:r>
            <a:r>
              <a:rPr lang="fi-FI" sz="1400" dirty="0"/>
              <a:t>-pohjaisessa merkitsevyystietokannassa jokainen rivi muodostuu yhdestä vähäliikenteiseen tai keskivilkkaaseen / vilkkaaseen tieverkkoon kuuluvasta tieosasta / KVL-jaksosta. Jokaiselle tieosalle / KVL-jaksolle lasketaan eri merkitsevyystekijöiden avulla pisteet, jonka avulla tieosat / KVL-jaksot jaetaan merkitsevyysluokkiin.</a:t>
            </a:r>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3DFC3373-988A-4AA9-9F24-EFBB6C35D804}" type="datetime1">
              <a:rPr lang="fi-FI" altLang="fi-FI" sz="1000" smtClean="0"/>
              <a:pPr>
                <a:spcBef>
                  <a:spcPct val="0"/>
                </a:spcBef>
                <a:buFontTx/>
                <a:buNone/>
              </a:pPr>
              <a:t>24.4.2024</a:t>
            </a:fld>
            <a:r>
              <a:rPr lang="fi-FI" altLang="fi-FI" sz="1000"/>
              <a:t> | sivu </a:t>
            </a:r>
            <a:fld id="{E0A65918-4FE5-497A-9B4C-220F9285F871}" type="slidenum">
              <a:rPr lang="fi-FI" altLang="fi-FI" sz="1000" smtClean="0"/>
              <a:pPr>
                <a:spcBef>
                  <a:spcPct val="0"/>
                </a:spcBef>
                <a:buFontTx/>
                <a:buNone/>
              </a:pPr>
              <a:t>5</a:t>
            </a:fld>
            <a:endParaRPr lang="fi-FI" altLang="fi-FI" sz="1000"/>
          </a:p>
        </p:txBody>
      </p:sp>
    </p:spTree>
    <p:extLst>
      <p:ext uri="{BB962C8B-B14F-4D97-AF65-F5344CB8AC3E}">
        <p14:creationId xmlns:p14="http://schemas.microsoft.com/office/powerpoint/2010/main" val="278814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7513" y="582613"/>
            <a:ext cx="8229600" cy="901700"/>
          </a:xfrm>
        </p:spPr>
        <p:txBody>
          <a:bodyPr/>
          <a:lstStyle/>
          <a:p>
            <a:pPr eaLnBrk="1" hangingPunct="1"/>
            <a:r>
              <a:rPr lang="fi-FI" altLang="fi-FI" dirty="0"/>
              <a:t>Työn tausta, Keski-Suomen ELY-keskus</a:t>
            </a:r>
          </a:p>
        </p:txBody>
      </p:sp>
      <p:sp>
        <p:nvSpPr>
          <p:cNvPr id="12292" name="Dian numeron paikkamerkki 3"/>
          <p:cNvSpPr>
            <a:spLocks noGrp="1"/>
          </p:cNvSpPr>
          <p:nvPr>
            <p:ph type="sldNum" sz="quarter" idx="4294967295"/>
          </p:nvPr>
        </p:nvSpPr>
        <p:spPr bwMode="auto">
          <a:xfrm>
            <a:off x="468313" y="6381750"/>
            <a:ext cx="237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sz="1000"/>
              <a:t>Linea Konsultit Oy | </a:t>
            </a:r>
            <a:fld id="{1823A3F6-EF3E-4609-9A31-E39EF166334E}" type="datetime1">
              <a:rPr lang="fi-FI" altLang="fi-FI" sz="1000"/>
              <a:pPr eaLnBrk="1" hangingPunct="1">
                <a:spcBef>
                  <a:spcPct val="0"/>
                </a:spcBef>
                <a:buFontTx/>
                <a:buNone/>
              </a:pPr>
              <a:t>24.4.2024</a:t>
            </a:fld>
            <a:r>
              <a:rPr lang="fi-FI" altLang="fi-FI" sz="1000"/>
              <a:t> | sivu </a:t>
            </a:r>
            <a:fld id="{A08D463B-6AC0-4197-B6ED-40AE4BEA6FFE}" type="slidenum">
              <a:rPr lang="fi-FI" altLang="fi-FI" sz="1000"/>
              <a:pPr eaLnBrk="1" hangingPunct="1">
                <a:spcBef>
                  <a:spcPct val="0"/>
                </a:spcBef>
                <a:buFontTx/>
                <a:buNone/>
              </a:pPr>
              <a:t>6</a:t>
            </a:fld>
            <a:endParaRPr lang="fi-FI" altLang="fi-FI" sz="1000"/>
          </a:p>
        </p:txBody>
      </p:sp>
      <p:sp>
        <p:nvSpPr>
          <p:cNvPr id="2" name="Sisällön paikkamerkki 1"/>
          <p:cNvSpPr>
            <a:spLocks noGrp="1"/>
          </p:cNvSpPr>
          <p:nvPr>
            <p:ph idx="1"/>
          </p:nvPr>
        </p:nvSpPr>
        <p:spPr>
          <a:xfrm>
            <a:off x="446088" y="1698625"/>
            <a:ext cx="8229600" cy="4525963"/>
          </a:xfrm>
        </p:spPr>
        <p:txBody>
          <a:bodyPr>
            <a:normAutofit fontScale="92500" lnSpcReduction="10000"/>
          </a:bodyPr>
          <a:lstStyle/>
          <a:p>
            <a:r>
              <a:rPr lang="fi-FI" altLang="fi-FI" sz="1800" dirty="0"/>
              <a:t>Keski-Suomen kanta-, seutu- ja yhdystieverkon merkitsevyysluokitus</a:t>
            </a:r>
            <a:br>
              <a:rPr lang="fi-FI" altLang="fi-FI" sz="1800" dirty="0"/>
            </a:br>
            <a:r>
              <a:rPr lang="fi-FI" altLang="fi-FI" sz="1800" dirty="0"/>
              <a:t>valmistui elokuussa 2014. Työn tuloksena syntyi listaus tieverkon merkitsevyysluokituksesta eli niin sanottu merkitsevyysluokitustietokanta. </a:t>
            </a:r>
          </a:p>
          <a:p>
            <a:r>
              <a:rPr lang="fi-FI" altLang="fi-FI" sz="1800" dirty="0"/>
              <a:t>Työn alussa päätettiin laatia kaksi erillistä merkitsevyysluokitusta, joista</a:t>
            </a:r>
            <a:br>
              <a:rPr lang="fi-FI" altLang="fi-FI" sz="1800" dirty="0"/>
            </a:br>
            <a:r>
              <a:rPr lang="fi-FI" altLang="fi-FI" sz="1800" dirty="0"/>
              <a:t>toinen kattaa vähäliikenteisen (KVL alle 500 ajoneuvoa vuorokaudessa) ja</a:t>
            </a:r>
            <a:br>
              <a:rPr lang="fi-FI" altLang="fi-FI" sz="1800" dirty="0"/>
            </a:br>
            <a:r>
              <a:rPr lang="fi-FI" altLang="fi-FI" sz="1800" dirty="0"/>
              <a:t>toinen keskivilkkaan (KVL ≥ 500 ajoneuvoa vuorokaudessa) tieverkon. </a:t>
            </a:r>
          </a:p>
          <a:p>
            <a:r>
              <a:rPr lang="fi-FI" altLang="fi-FI" sz="1800" dirty="0"/>
              <a:t>Työn aikana käydyn keskustelun perusteella päätettiin, että merkitsevyystietokantaa on tärkeää ylläpitää ja päivittää, jotta sen perusteella tehtävät tarkastelut ovat mahdollisimman ajantasaisia. Lisäksi katsottiin tarpeelliseksi tietokannan visualisointiin ja tietokanta-analyysien laatimiseen liittyvät tehtävät.</a:t>
            </a:r>
          </a:p>
          <a:p>
            <a:r>
              <a:rPr lang="fi-FI" altLang="fi-FI" sz="1800" dirty="0"/>
              <a:t>Ensimmäinen ylläpito- ja päivityskierros tehtiin suppeasti vuonna 2015.</a:t>
            </a:r>
          </a:p>
          <a:p>
            <a:r>
              <a:rPr lang="fi-FI" altLang="fi-FI" sz="1800" dirty="0"/>
              <a:t>Toinen ylläpito- ja päivityskierros tehtiin vuonna 2016. Päivityksessä merkitsevyystekijät ja niiden taustalla olevat tiedot kerättiin kattavasti koko tarkasteltavalta verkolta, kun edellisellä kerralla tietoja kerättiin kattavasti ainoastaan vähäliikenteisen tieverkon osalta. Lisäksi tietokanta</a:t>
            </a:r>
            <a:br>
              <a:rPr lang="fi-FI" altLang="fi-FI" sz="1800" dirty="0"/>
            </a:br>
            <a:r>
              <a:rPr lang="fi-FI" altLang="fi-FI" sz="1800" dirty="0"/>
              <a:t>muokattiin uuden tieosoiteverkon mukaiseksi.</a:t>
            </a:r>
          </a:p>
          <a:p>
            <a:r>
              <a:rPr lang="fi-FI" altLang="fi-FI" sz="1800" dirty="0"/>
              <a:t>Edellisen kerran luokitusta on päivitetty vuonna 2020.</a:t>
            </a:r>
            <a:endParaRPr lang="fi-FI" sz="1800" dirty="0">
              <a:highlight>
                <a:srgbClr val="FFFF00"/>
              </a:highlight>
            </a:endParaRPr>
          </a:p>
          <a:p>
            <a:endParaRPr lang="fi-FI" sz="1800" dirty="0"/>
          </a:p>
          <a:p>
            <a:endParaRPr lang="fi-FI" altLang="fi-FI" sz="1800" dirty="0"/>
          </a:p>
        </p:txBody>
      </p:sp>
    </p:spTree>
    <p:extLst>
      <p:ext uri="{BB962C8B-B14F-4D97-AF65-F5344CB8AC3E}">
        <p14:creationId xmlns:p14="http://schemas.microsoft.com/office/powerpoint/2010/main" val="292691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17513" y="582613"/>
            <a:ext cx="8229600" cy="901700"/>
          </a:xfrm>
        </p:spPr>
        <p:txBody>
          <a:bodyPr>
            <a:normAutofit fontScale="90000"/>
          </a:bodyPr>
          <a:lstStyle/>
          <a:p>
            <a:pPr eaLnBrk="1" hangingPunct="1">
              <a:defRPr/>
            </a:pPr>
            <a:r>
              <a:rPr lang="fi-FI" altLang="fi-FI" dirty="0"/>
              <a:t>Keskeisimmät erot edelliseen merkittävyys-luokitukseen ja saavutettavat hyödyt</a:t>
            </a:r>
          </a:p>
        </p:txBody>
      </p:sp>
      <p:sp>
        <p:nvSpPr>
          <p:cNvPr id="6" name="Suorakulmio 5"/>
          <p:cNvSpPr/>
          <p:nvPr/>
        </p:nvSpPr>
        <p:spPr>
          <a:xfrm>
            <a:off x="6804025" y="1773238"/>
            <a:ext cx="2339975" cy="508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32772"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A4152270-0D6E-49C9-A3A8-9822A5229497}" type="datetime1">
              <a:rPr lang="fi-FI" altLang="fi-FI" sz="1000" smtClean="0"/>
              <a:pPr>
                <a:spcBef>
                  <a:spcPct val="0"/>
                </a:spcBef>
                <a:buFontTx/>
                <a:buNone/>
              </a:pPr>
              <a:t>24.4.2024</a:t>
            </a:fld>
            <a:r>
              <a:rPr lang="fi-FI" altLang="fi-FI" sz="1000"/>
              <a:t> | sivu </a:t>
            </a:r>
            <a:fld id="{5AFB7A97-4BD2-49D5-B804-B9AC560C99E3}" type="slidenum">
              <a:rPr lang="fi-FI" altLang="fi-FI" sz="1000" smtClean="0"/>
              <a:pPr>
                <a:spcBef>
                  <a:spcPct val="0"/>
                </a:spcBef>
                <a:buFontTx/>
                <a:buNone/>
              </a:pPr>
              <a:t>7</a:t>
            </a:fld>
            <a:endParaRPr lang="fi-FI" altLang="fi-FI" sz="1000"/>
          </a:p>
        </p:txBody>
      </p:sp>
      <p:sp>
        <p:nvSpPr>
          <p:cNvPr id="32773" name="Rectangle 3"/>
          <p:cNvSpPr txBox="1">
            <a:spLocks noChangeArrowheads="1"/>
          </p:cNvSpPr>
          <p:nvPr/>
        </p:nvSpPr>
        <p:spPr bwMode="auto">
          <a:xfrm>
            <a:off x="446088" y="16986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Bef>
                <a:spcPts val="0"/>
              </a:spcBef>
              <a:spcAft>
                <a:spcPts val="600"/>
              </a:spcAft>
            </a:pPr>
            <a:r>
              <a:rPr lang="fi-FI" sz="1600" dirty="0"/>
              <a:t>Tarkemmat, laadukkaammat ja pääosin 3–5 vuotta tuoreemmat lähtötiedot</a:t>
            </a:r>
          </a:p>
          <a:p>
            <a:pPr lvl="0">
              <a:spcBef>
                <a:spcPts val="0"/>
              </a:spcBef>
              <a:spcAft>
                <a:spcPts val="600"/>
              </a:spcAft>
            </a:pPr>
            <a:r>
              <a:rPr lang="fi-FI" sz="1600" dirty="0"/>
              <a:t>Uusia merkittävyystekijöitä / lisätietotekijöitä käytettävissä parantuneen lähtöaineiston myötä</a:t>
            </a:r>
          </a:p>
          <a:p>
            <a:pPr>
              <a:spcBef>
                <a:spcPts val="0"/>
              </a:spcBef>
              <a:spcAft>
                <a:spcPts val="600"/>
              </a:spcAft>
            </a:pPr>
            <a:r>
              <a:rPr lang="fi-FI" sz="1600" dirty="0"/>
              <a:t>Tietokanta muodostetaan uusimman tieosoiteverkon mukaiseksi</a:t>
            </a:r>
          </a:p>
          <a:p>
            <a:pPr>
              <a:spcBef>
                <a:spcPts val="0"/>
              </a:spcBef>
              <a:spcAft>
                <a:spcPts val="600"/>
              </a:spcAft>
            </a:pPr>
            <a:r>
              <a:rPr lang="fi-FI" sz="1600" dirty="0"/>
              <a:t>Uusi KVL-jaksotarkastelu </a:t>
            </a:r>
            <a:r>
              <a:rPr lang="fi-FI" sz="1600" dirty="0">
                <a:sym typeface="Wingdings" panose="05000000000000000000" pitchFamily="2" charset="2"/>
              </a:rPr>
              <a:t></a:t>
            </a:r>
            <a:r>
              <a:rPr lang="fi-FI" sz="1600" dirty="0"/>
              <a:t> parempi käytettävyys</a:t>
            </a:r>
            <a:endParaRPr lang="fi-FI" sz="1600" dirty="0">
              <a:highlight>
                <a:srgbClr val="FFFF00"/>
              </a:highlight>
            </a:endParaRPr>
          </a:p>
          <a:p>
            <a:pPr marL="0" indent="0">
              <a:spcBef>
                <a:spcPts val="0"/>
              </a:spcBef>
              <a:spcAft>
                <a:spcPts val="600"/>
              </a:spcAft>
              <a:buNone/>
            </a:pPr>
            <a:endParaRPr lang="fi-FI" sz="1600" dirty="0">
              <a:highlight>
                <a:srgbClr val="FFFF00"/>
              </a:highlight>
            </a:endParaRPr>
          </a:p>
        </p:txBody>
      </p:sp>
    </p:spTree>
    <p:extLst>
      <p:ext uri="{BB962C8B-B14F-4D97-AF65-F5344CB8AC3E}">
        <p14:creationId xmlns:p14="http://schemas.microsoft.com/office/powerpoint/2010/main" val="256276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7513" y="582613"/>
            <a:ext cx="8229600" cy="901700"/>
          </a:xfrm>
        </p:spPr>
        <p:txBody>
          <a:bodyPr/>
          <a:lstStyle/>
          <a:p>
            <a:pPr eaLnBrk="1" hangingPunct="1"/>
            <a:r>
              <a:rPr lang="fi-FI" altLang="fi-FI"/>
              <a:t>Työn tavoitteet ja hyödyntäminen</a:t>
            </a:r>
          </a:p>
        </p:txBody>
      </p:sp>
      <p:sp>
        <p:nvSpPr>
          <p:cNvPr id="7" name="Rectangle 3"/>
          <p:cNvSpPr txBox="1">
            <a:spLocks noChangeArrowheads="1"/>
          </p:cNvSpPr>
          <p:nvPr/>
        </p:nvSpPr>
        <p:spPr>
          <a:xfrm>
            <a:off x="446088" y="1698625"/>
            <a:ext cx="8229600" cy="452596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008091"/>
              </a:buClr>
              <a:defRPr/>
            </a:pPr>
            <a:r>
              <a:rPr lang="fi-FI" altLang="fi-FI" dirty="0"/>
              <a:t>Merkittävyysluokitusta voidaan käyttää apuna kohteiden</a:t>
            </a:r>
            <a:br>
              <a:rPr lang="fi-FI" altLang="fi-FI" dirty="0"/>
            </a:br>
            <a:r>
              <a:rPr lang="fi-FI" altLang="fi-FI" dirty="0"/>
              <a:t>tai hankkeiden keskinäisessä arvioinnissa arvioitaessa mm.:</a:t>
            </a:r>
          </a:p>
          <a:p>
            <a:pPr lvl="1" fontAlgn="auto">
              <a:spcAft>
                <a:spcPts val="0"/>
              </a:spcAft>
              <a:buClr>
                <a:srgbClr val="006575"/>
              </a:buClr>
              <a:defRPr/>
            </a:pPr>
            <a:r>
              <a:rPr lang="fi-FI" sz="1600" dirty="0"/>
              <a:t>Päällystettyjen teiden rakenteen parantamista</a:t>
            </a:r>
          </a:p>
          <a:p>
            <a:pPr lvl="1" fontAlgn="auto">
              <a:spcAft>
                <a:spcPts val="0"/>
              </a:spcAft>
              <a:buClr>
                <a:srgbClr val="006575"/>
              </a:buClr>
              <a:defRPr/>
            </a:pPr>
            <a:r>
              <a:rPr lang="fi-FI" sz="1600" dirty="0"/>
              <a:t>Päällystetyn tien muuttamista/kunnostamista soratieksi</a:t>
            </a:r>
          </a:p>
          <a:p>
            <a:pPr lvl="1" fontAlgn="auto">
              <a:spcAft>
                <a:spcPts val="0"/>
              </a:spcAft>
              <a:buClr>
                <a:srgbClr val="006575"/>
              </a:buClr>
              <a:defRPr/>
            </a:pPr>
            <a:r>
              <a:rPr lang="fi-FI" sz="1600" dirty="0"/>
              <a:t>Vähäliikenteisten teiden uudelleenpäällystämistarvetta</a:t>
            </a:r>
          </a:p>
          <a:p>
            <a:pPr lvl="1" fontAlgn="auto">
              <a:spcAft>
                <a:spcPts val="0"/>
              </a:spcAft>
              <a:buClr>
                <a:srgbClr val="006575"/>
              </a:buClr>
              <a:defRPr/>
            </a:pPr>
            <a:r>
              <a:rPr lang="fi-FI" sz="1600" dirty="0"/>
              <a:t>Soratieluokitusta</a:t>
            </a:r>
          </a:p>
          <a:p>
            <a:pPr lvl="1" fontAlgn="auto">
              <a:spcAft>
                <a:spcPts val="0"/>
              </a:spcAft>
              <a:buClr>
                <a:srgbClr val="006575"/>
              </a:buClr>
              <a:defRPr/>
            </a:pPr>
            <a:r>
              <a:rPr lang="fi-FI" sz="1600" dirty="0"/>
              <a:t>Hoitoluokitusta</a:t>
            </a:r>
          </a:p>
          <a:p>
            <a:pPr lvl="1" fontAlgn="auto">
              <a:spcAft>
                <a:spcPts val="0"/>
              </a:spcAft>
              <a:buClr>
                <a:srgbClr val="006575"/>
              </a:buClr>
              <a:defRPr/>
            </a:pPr>
            <a:r>
              <a:rPr lang="fi-FI" sz="1600" dirty="0"/>
              <a:t>Siltojen kunnostustarvetta</a:t>
            </a:r>
          </a:p>
          <a:p>
            <a:pPr lvl="1" fontAlgn="auto">
              <a:spcAft>
                <a:spcPts val="0"/>
              </a:spcAft>
              <a:buClr>
                <a:srgbClr val="006575"/>
              </a:buClr>
              <a:defRPr/>
            </a:pPr>
            <a:r>
              <a:rPr lang="fi-FI" sz="1600" dirty="0"/>
              <a:t>Ylläpidon ja peruskorjausten toimenpiteiden priorisointia ja valintaa sekä tätä kautta myös toimenpiteen yhteiskuntataloudellisia vaikutuksia</a:t>
            </a:r>
          </a:p>
          <a:p>
            <a:pPr lvl="1" fontAlgn="auto">
              <a:spcAft>
                <a:spcPts val="0"/>
              </a:spcAft>
              <a:buClr>
                <a:srgbClr val="006575"/>
              </a:buClr>
              <a:defRPr/>
            </a:pPr>
            <a:r>
              <a:rPr lang="fi-FI" sz="1600" dirty="0" err="1"/>
              <a:t>Täsmähoitokohteita</a:t>
            </a:r>
            <a:endParaRPr lang="fi-FI" sz="1600" dirty="0"/>
          </a:p>
          <a:p>
            <a:pPr lvl="1" fontAlgn="auto">
              <a:spcAft>
                <a:spcPts val="0"/>
              </a:spcAft>
              <a:buClr>
                <a:srgbClr val="006575"/>
              </a:buClr>
              <a:defRPr/>
            </a:pPr>
            <a:r>
              <a:rPr lang="fi-FI" sz="1600" dirty="0"/>
              <a:t>Tien hallinnollisen luokituksen muutoksia</a:t>
            </a:r>
          </a:p>
          <a:p>
            <a:pPr lvl="1" fontAlgn="auto">
              <a:spcAft>
                <a:spcPts val="0"/>
              </a:spcAft>
              <a:buClr>
                <a:srgbClr val="006575"/>
              </a:buClr>
              <a:defRPr/>
            </a:pPr>
            <a:r>
              <a:rPr lang="fi-FI" sz="1600" dirty="0"/>
              <a:t>Yksityistie / maantie -rajapintatarkasteluita</a:t>
            </a:r>
          </a:p>
          <a:p>
            <a:pPr lvl="1" fontAlgn="auto">
              <a:spcAft>
                <a:spcPts val="0"/>
              </a:spcAft>
              <a:buClr>
                <a:srgbClr val="006575"/>
              </a:buClr>
              <a:defRPr/>
            </a:pPr>
            <a:r>
              <a:rPr lang="fi-FI" sz="1600" dirty="0"/>
              <a:t>Lisäksi merkittävyysluokitus toimii apuvälineenä sidosryhmien, kuten esimerkiksi maakuntaliittojen ja kuntien, kanssa käytävässä vuoropuhelussa.</a:t>
            </a:r>
            <a:br>
              <a:rPr lang="fi-FI" sz="1600" dirty="0"/>
            </a:br>
            <a:endParaRPr lang="fi-FI" sz="1900" dirty="0">
              <a:sym typeface="Wingdings" pitchFamily="2" charset="2"/>
            </a:endParaRPr>
          </a:p>
          <a:p>
            <a:pPr lvl="1" fontAlgn="auto">
              <a:spcAft>
                <a:spcPts val="0"/>
              </a:spcAft>
              <a:buClr>
                <a:srgbClr val="006575"/>
              </a:buClr>
              <a:buFont typeface="Wingdings" pitchFamily="2" charset="2"/>
              <a:buChar char="à"/>
              <a:defRPr/>
            </a:pPr>
            <a:r>
              <a:rPr lang="fi-FI" sz="1900" dirty="0"/>
              <a:t>Merkittävyysluokitus on ennen kaikkea </a:t>
            </a:r>
            <a:r>
              <a:rPr lang="fi-FI" sz="1900" u="sng" dirty="0"/>
              <a:t>työkalu</a:t>
            </a:r>
            <a:r>
              <a:rPr lang="fi-FI" sz="1900" dirty="0"/>
              <a:t> erityisesti ylläpidon</a:t>
            </a:r>
            <a:br>
              <a:rPr lang="fi-FI" sz="1900" dirty="0"/>
            </a:br>
            <a:r>
              <a:rPr lang="fi-FI" sz="1900" dirty="0"/>
              <a:t>ja päivittäisen kunnossapidon toimien arviointiin ja hankkeiden ohjelmointiin.</a:t>
            </a:r>
          </a:p>
          <a:p>
            <a:pPr lvl="1" fontAlgn="auto">
              <a:spcAft>
                <a:spcPts val="0"/>
              </a:spcAft>
              <a:buClr>
                <a:srgbClr val="006575"/>
              </a:buClr>
              <a:buFont typeface="Wingdings" pitchFamily="2" charset="2"/>
              <a:buChar char="à"/>
              <a:defRPr/>
            </a:pPr>
            <a:r>
              <a:rPr lang="fi-FI" sz="1900" u="sng" dirty="0"/>
              <a:t>Työkalun toimivuuden kannalta on tärkeää, että tietokantaan päivitetään säännöllisesti uusimmat saatavilla olevat tiedot.</a:t>
            </a:r>
          </a:p>
        </p:txBody>
      </p:sp>
      <p:sp>
        <p:nvSpPr>
          <p:cNvPr id="15364"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B66388A4-87DB-49ED-A9AE-1A2FE9BDB7FB}" type="datetime1">
              <a:rPr lang="fi-FI" altLang="fi-FI" sz="1000" smtClean="0"/>
              <a:pPr>
                <a:spcBef>
                  <a:spcPct val="0"/>
                </a:spcBef>
                <a:buFontTx/>
                <a:buNone/>
              </a:pPr>
              <a:t>24.4.2024</a:t>
            </a:fld>
            <a:r>
              <a:rPr lang="fi-FI" altLang="fi-FI" sz="1000"/>
              <a:t> | sivu </a:t>
            </a:r>
            <a:fld id="{B7B0E462-54E5-40D8-BE14-65938D5A803A}" type="slidenum">
              <a:rPr lang="fi-FI" altLang="fi-FI" sz="1000" smtClean="0"/>
              <a:pPr>
                <a:spcBef>
                  <a:spcPct val="0"/>
                </a:spcBef>
                <a:buFontTx/>
                <a:buNone/>
              </a:pPr>
              <a:t>8</a:t>
            </a:fld>
            <a:endParaRPr lang="fi-FI" altLang="fi-FI" sz="1000"/>
          </a:p>
        </p:txBody>
      </p:sp>
    </p:spTree>
    <p:extLst>
      <p:ext uri="{BB962C8B-B14F-4D97-AF65-F5344CB8AC3E}">
        <p14:creationId xmlns:p14="http://schemas.microsoft.com/office/powerpoint/2010/main" val="248815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7513" y="582613"/>
            <a:ext cx="8229600" cy="901700"/>
          </a:xfrm>
        </p:spPr>
        <p:txBody>
          <a:bodyPr/>
          <a:lstStyle/>
          <a:p>
            <a:pPr eaLnBrk="1" hangingPunct="1"/>
            <a:r>
              <a:rPr lang="fi-FI" altLang="fi-FI" dirty="0"/>
              <a:t>Päivitystyön sisältö ja vaiheet</a:t>
            </a:r>
          </a:p>
        </p:txBody>
      </p:sp>
      <p:sp>
        <p:nvSpPr>
          <p:cNvPr id="2" name="Sisällön paikkamerkki 1"/>
          <p:cNvSpPr>
            <a:spLocks noGrp="1"/>
          </p:cNvSpPr>
          <p:nvPr>
            <p:ph idx="1"/>
          </p:nvPr>
        </p:nvSpPr>
        <p:spPr>
          <a:xfrm>
            <a:off x="446088" y="1698625"/>
            <a:ext cx="8229600" cy="4525963"/>
          </a:xfrm>
        </p:spPr>
        <p:txBody>
          <a:bodyPr>
            <a:normAutofit fontScale="62500" lnSpcReduction="20000"/>
          </a:bodyPr>
          <a:lstStyle/>
          <a:p>
            <a:pPr marL="0" indent="0">
              <a:buFont typeface="Arial" charset="0"/>
              <a:buNone/>
              <a:defRPr/>
            </a:pPr>
            <a:r>
              <a:rPr lang="fi-FI" sz="3600" dirty="0"/>
              <a:t>Työ jakaantuu kahteen eri osatehtävään</a:t>
            </a:r>
          </a:p>
          <a:p>
            <a:pPr marL="457200" indent="-457200">
              <a:buFont typeface="+mj-lt"/>
              <a:buAutoNum type="arabicPeriod"/>
              <a:defRPr/>
            </a:pPr>
            <a:r>
              <a:rPr lang="fi-FI" sz="3300" dirty="0"/>
              <a:t>Merkittävyystietokannan päivitys</a:t>
            </a:r>
          </a:p>
          <a:p>
            <a:pPr marL="857250" lvl="1" indent="-457200">
              <a:buFont typeface="Arial" charset="0"/>
              <a:buChar char="–"/>
              <a:defRPr/>
            </a:pPr>
            <a:r>
              <a:rPr lang="fi-FI" sz="2900" dirty="0"/>
              <a:t>Tietokantaan päivitetään kaikki siihen sisältyvät merkitsevyystekijät ja lähtötiedot kerätään kattavasti koko tarkasteltavalta verkolta.</a:t>
            </a:r>
          </a:p>
          <a:p>
            <a:pPr marL="857250" lvl="1" indent="-457200">
              <a:buFont typeface="Arial" charset="0"/>
              <a:buChar char="–"/>
              <a:defRPr/>
            </a:pPr>
            <a:r>
              <a:rPr lang="fi-FI" sz="2900" dirty="0"/>
              <a:t>Tietokantaan rakennetaan suodatustyökalu, jolla tarkasteltava tieverkko voidaan halutessaan jakaa liikennemäärän perusteella kahteen osaan (vähäliikenteinen ja keskivilkas/vilkas eli loppu verkko).</a:t>
            </a:r>
          </a:p>
          <a:p>
            <a:pPr marL="857250" lvl="1" indent="-457200">
              <a:buFont typeface="Arial" charset="0"/>
              <a:buChar char="–"/>
              <a:defRPr/>
            </a:pPr>
            <a:r>
              <a:rPr lang="fi-FI" sz="2900" dirty="0"/>
              <a:t>Työn alussa keskustellaan muista mahdollisista luokitukseen lisättävistä merkitsevyystekijöistä. Työn aikana pohditaan lisäksi pääluokkien ja niihin sisältyvien merkitsevyystekijöiden painoarvoja ja pisteytystä.</a:t>
            </a:r>
          </a:p>
          <a:p>
            <a:pPr marL="857250" lvl="1" indent="-457200">
              <a:buFont typeface="Arial" charset="0"/>
              <a:buChar char="–"/>
              <a:defRPr/>
            </a:pPr>
            <a:r>
              <a:rPr lang="fi-FI" sz="2900" dirty="0"/>
              <a:t>Päivityksen aiheuttamat muutokset raportoidaan.</a:t>
            </a:r>
          </a:p>
          <a:p>
            <a:pPr marL="457200" indent="-457200">
              <a:buFont typeface="+mj-lt"/>
              <a:buAutoNum type="arabicPeriod"/>
              <a:defRPr/>
            </a:pPr>
            <a:r>
              <a:rPr lang="fi-FI" sz="3300" dirty="0"/>
              <a:t>Merkittävyystietokannan visualisointi ja käytettävyys</a:t>
            </a:r>
          </a:p>
          <a:p>
            <a:pPr marL="857250" lvl="1" indent="-457200">
              <a:buFont typeface="Arial" charset="0"/>
              <a:buChar char="–"/>
              <a:defRPr/>
            </a:pPr>
            <a:r>
              <a:rPr lang="fi-FI" sz="2900" dirty="0"/>
              <a:t>Merkittävyysluokituksen lopputulos viedään </a:t>
            </a:r>
            <a:r>
              <a:rPr lang="fi-FI" sz="2900" dirty="0" err="1"/>
              <a:t>ArcGis</a:t>
            </a:r>
            <a:r>
              <a:rPr lang="fi-FI" sz="2900" dirty="0"/>
              <a:t> Online –karttapalveluun.</a:t>
            </a:r>
          </a:p>
          <a:p>
            <a:pPr marL="857250" lvl="1" indent="-457200">
              <a:buFont typeface="Arial" charset="0"/>
              <a:buChar char="–"/>
              <a:defRPr/>
            </a:pPr>
            <a:r>
              <a:rPr lang="fi-FI" sz="2900" dirty="0"/>
              <a:t>Konsultti valmistelee tiiviit käyttöohjeet tietokannan keskeisimmistä toiminnoista ja käyttömahdollisuuksista ja esittelee työtä ja työn lopputulosta tarvittaessa ELY-keskuksen henkilöstölle.</a:t>
            </a:r>
          </a:p>
        </p:txBody>
      </p:sp>
      <p:sp>
        <p:nvSpPr>
          <p:cNvPr id="15363" name="Dian numeron paikkamerkki 3"/>
          <p:cNvSpPr>
            <a:spLocks noGrp="1"/>
          </p:cNvSpPr>
          <p:nvPr>
            <p:ph type="sldNum" sz="quarter" idx="4294967295"/>
          </p:nvPr>
        </p:nvSpPr>
        <p:spPr bwMode="auto">
          <a:xfrm>
            <a:off x="468313" y="6381750"/>
            <a:ext cx="237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sz="1000"/>
              <a:t>Linea Konsultit Oy | </a:t>
            </a:r>
            <a:fld id="{FDB04188-647B-4673-AFD0-D01DCA86A0B0}" type="datetime1">
              <a:rPr lang="fi-FI" altLang="fi-FI" sz="1000"/>
              <a:pPr eaLnBrk="1" hangingPunct="1">
                <a:spcBef>
                  <a:spcPct val="0"/>
                </a:spcBef>
                <a:buFontTx/>
                <a:buNone/>
              </a:pPr>
              <a:t>26.4.2024</a:t>
            </a:fld>
            <a:r>
              <a:rPr lang="fi-FI" altLang="fi-FI" sz="1000"/>
              <a:t> | sivu </a:t>
            </a:r>
            <a:fld id="{E794D148-4F39-4030-942F-8922D0125B9B}" type="slidenum">
              <a:rPr lang="fi-FI" altLang="fi-FI" sz="1000"/>
              <a:pPr eaLnBrk="1" hangingPunct="1">
                <a:spcBef>
                  <a:spcPct val="0"/>
                </a:spcBef>
                <a:buFontTx/>
                <a:buNone/>
              </a:pPr>
              <a:t>9</a:t>
            </a:fld>
            <a:endParaRPr lang="fi-FI" altLang="fi-FI" sz="1000"/>
          </a:p>
        </p:txBody>
      </p:sp>
    </p:spTree>
    <p:extLst>
      <p:ext uri="{BB962C8B-B14F-4D97-AF65-F5344CB8AC3E}">
        <p14:creationId xmlns:p14="http://schemas.microsoft.com/office/powerpoint/2010/main" val="943739594"/>
      </p:ext>
    </p:extLst>
  </p:cSld>
  <p:clrMapOvr>
    <a:masterClrMapping/>
  </p:clrMapOvr>
  <p:transition spd="slow"/>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6497</TotalTime>
  <Words>1581</Words>
  <Application>Microsoft Office PowerPoint</Application>
  <PresentationFormat>Näytössä katseltava diaesitys (4:3)</PresentationFormat>
  <Paragraphs>183</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Wingdings</vt:lpstr>
      <vt:lpstr>Office-teema</vt:lpstr>
      <vt:lpstr>PowerPoint-esitys</vt:lpstr>
      <vt:lpstr>Kokouksessa keskusteltavia/sovittavia asioita</vt:lpstr>
      <vt:lpstr>Aikataulu</vt:lpstr>
      <vt:lpstr>Osallistuminen ja vuoropuhelu</vt:lpstr>
      <vt:lpstr>Työn tausta, yleistä</vt:lpstr>
      <vt:lpstr>Työn tausta, Keski-Suomen ELY-keskus</vt:lpstr>
      <vt:lpstr>Keskeisimmät erot edelliseen merkittävyys-luokitukseen ja saavutettavat hyödyt</vt:lpstr>
      <vt:lpstr>Työn tavoitteet ja hyödyntäminen</vt:lpstr>
      <vt:lpstr>Päivitystyön sisältö ja vaiheet</vt:lpstr>
      <vt:lpstr>Lähtötiedot pääluokittain ja merkitsevyystekijöittäin </vt:lpstr>
      <vt:lpstr>Tarkasteltava tieverkko</vt:lpstr>
      <vt:lpstr>Reititys</vt:lpstr>
      <vt:lpstr>Lisätiedot tietokantaan</vt:lpstr>
      <vt:lpstr>Tieverkon rajaus</vt:lpstr>
      <vt:lpstr>Muita mahdollisia merkitsevyystekijöitä</vt:lpstr>
      <vt:lpstr>Työn lopputuotteet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Hanna Aalto</dc:creator>
  <cp:lastModifiedBy>Mikko Seila</cp:lastModifiedBy>
  <cp:revision>142</cp:revision>
  <cp:lastPrinted>2016-04-19T11:34:00Z</cp:lastPrinted>
  <dcterms:created xsi:type="dcterms:W3CDTF">2013-11-08T10:57:33Z</dcterms:created>
  <dcterms:modified xsi:type="dcterms:W3CDTF">2024-04-26T09:54:15Z</dcterms:modified>
</cp:coreProperties>
</file>