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0"/>
  </p:notesMasterIdLst>
  <p:sldIdLst>
    <p:sldId id="256" r:id="rId3"/>
    <p:sldId id="257" r:id="rId4"/>
    <p:sldId id="259" r:id="rId5"/>
    <p:sldId id="261" r:id="rId6"/>
    <p:sldId id="262" r:id="rId7"/>
    <p:sldId id="263" r:id="rId8"/>
    <p:sldId id="265" r:id="rId9"/>
    <p:sldId id="299" r:id="rId10"/>
    <p:sldId id="301" r:id="rId11"/>
    <p:sldId id="266" r:id="rId12"/>
    <p:sldId id="267" r:id="rId13"/>
    <p:sldId id="268" r:id="rId14"/>
    <p:sldId id="269" r:id="rId15"/>
    <p:sldId id="300" r:id="rId16"/>
    <p:sldId id="270" r:id="rId17"/>
    <p:sldId id="271" r:id="rId18"/>
    <p:sldId id="272" r:id="rId19"/>
    <p:sldId id="273" r:id="rId20"/>
    <p:sldId id="274" r:id="rId21"/>
    <p:sldId id="275" r:id="rId22"/>
    <p:sldId id="287" r:id="rId23"/>
    <p:sldId id="302" r:id="rId24"/>
    <p:sldId id="277" r:id="rId25"/>
    <p:sldId id="279" r:id="rId26"/>
    <p:sldId id="303" r:id="rId27"/>
    <p:sldId id="280" r:id="rId28"/>
    <p:sldId id="281" r:id="rId29"/>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58" autoAdjust="0"/>
  </p:normalViewPr>
  <p:slideViewPr>
    <p:cSldViewPr snapToGrid="0">
      <p:cViewPr varScale="1">
        <p:scale>
          <a:sx n="105" d="100"/>
          <a:sy n="105" d="100"/>
        </p:scale>
        <p:origin x="113" y="6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3077739" cy="513508"/>
          </a:xfrm>
          <a:prstGeom prst="rect">
            <a:avLst/>
          </a:prstGeom>
        </p:spPr>
        <p:txBody>
          <a:bodyPr vert="horz" lIns="106827" tIns="53413" rIns="106827" bIns="53413" rtlCol="0"/>
          <a:lstStyle>
            <a:lvl1pPr algn="l">
              <a:defRPr sz="1400"/>
            </a:lvl1pPr>
          </a:lstStyle>
          <a:p>
            <a:endParaRPr lang="fi-FI"/>
          </a:p>
        </p:txBody>
      </p:sp>
      <p:sp>
        <p:nvSpPr>
          <p:cNvPr id="3" name="Päivämäärän paikkamerkki 2"/>
          <p:cNvSpPr>
            <a:spLocks noGrp="1"/>
          </p:cNvSpPr>
          <p:nvPr>
            <p:ph type="dt" idx="1"/>
          </p:nvPr>
        </p:nvSpPr>
        <p:spPr>
          <a:xfrm>
            <a:off x="4023093" y="1"/>
            <a:ext cx="3077739" cy="513508"/>
          </a:xfrm>
          <a:prstGeom prst="rect">
            <a:avLst/>
          </a:prstGeom>
        </p:spPr>
        <p:txBody>
          <a:bodyPr vert="horz" lIns="106827" tIns="53413" rIns="106827" bIns="53413" rtlCol="0"/>
          <a:lstStyle>
            <a:lvl1pPr algn="r">
              <a:defRPr sz="1400"/>
            </a:lvl1pPr>
          </a:lstStyle>
          <a:p>
            <a:fld id="{24496F1C-BDB6-48DF-AA5A-F892CFC8AEDB}" type="datetimeFigureOut">
              <a:rPr lang="fi-FI" smtClean="0"/>
              <a:t>25.10.2024</a:t>
            </a:fld>
            <a:endParaRPr lang="fi-FI"/>
          </a:p>
        </p:txBody>
      </p:sp>
      <p:sp>
        <p:nvSpPr>
          <p:cNvPr id="4" name="Dian kuvan paikkamerkki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106827" tIns="53413" rIns="106827" bIns="53413" rtlCol="0" anchor="ctr"/>
          <a:lstStyle/>
          <a:p>
            <a:endParaRPr lang="fi-FI"/>
          </a:p>
        </p:txBody>
      </p:sp>
      <p:sp>
        <p:nvSpPr>
          <p:cNvPr id="5" name="Huomautusten paikkamerkki 4"/>
          <p:cNvSpPr>
            <a:spLocks noGrp="1"/>
          </p:cNvSpPr>
          <p:nvPr>
            <p:ph type="body" sz="quarter" idx="3"/>
          </p:nvPr>
        </p:nvSpPr>
        <p:spPr>
          <a:xfrm>
            <a:off x="710248" y="4925409"/>
            <a:ext cx="5681980" cy="4029879"/>
          </a:xfrm>
          <a:prstGeom prst="rect">
            <a:avLst/>
          </a:prstGeom>
        </p:spPr>
        <p:txBody>
          <a:bodyPr vert="horz" lIns="106827" tIns="53413" rIns="106827" bIns="5341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721107"/>
            <a:ext cx="3077739" cy="513507"/>
          </a:xfrm>
          <a:prstGeom prst="rect">
            <a:avLst/>
          </a:prstGeom>
        </p:spPr>
        <p:txBody>
          <a:bodyPr vert="horz" lIns="106827" tIns="53413" rIns="106827" bIns="53413" rtlCol="0" anchor="b"/>
          <a:lstStyle>
            <a:lvl1pPr algn="l">
              <a:defRPr sz="1400"/>
            </a:lvl1pPr>
          </a:lstStyle>
          <a:p>
            <a:endParaRPr lang="fi-FI"/>
          </a:p>
        </p:txBody>
      </p:sp>
      <p:sp>
        <p:nvSpPr>
          <p:cNvPr id="7" name="Dian numeron paikkamerkki 6"/>
          <p:cNvSpPr>
            <a:spLocks noGrp="1"/>
          </p:cNvSpPr>
          <p:nvPr>
            <p:ph type="sldNum" sz="quarter" idx="5"/>
          </p:nvPr>
        </p:nvSpPr>
        <p:spPr>
          <a:xfrm>
            <a:off x="4023093" y="9721107"/>
            <a:ext cx="3077739" cy="513507"/>
          </a:xfrm>
          <a:prstGeom prst="rect">
            <a:avLst/>
          </a:prstGeom>
        </p:spPr>
        <p:txBody>
          <a:bodyPr vert="horz" lIns="106827" tIns="53413" rIns="106827" bIns="53413" rtlCol="0" anchor="b"/>
          <a:lstStyle>
            <a:lvl1pPr algn="r">
              <a:defRPr sz="1400"/>
            </a:lvl1pPr>
          </a:lstStyle>
          <a:p>
            <a:fld id="{56568DED-8533-4DBC-BB68-A563674A5BB6}" type="slidenum">
              <a:rPr lang="fi-FI" smtClean="0"/>
              <a:t>‹#›</a:t>
            </a:fld>
            <a:endParaRPr lang="fi-FI"/>
          </a:p>
        </p:txBody>
      </p:sp>
    </p:spTree>
    <p:extLst>
      <p:ext uri="{BB962C8B-B14F-4D97-AF65-F5344CB8AC3E}">
        <p14:creationId xmlns:p14="http://schemas.microsoft.com/office/powerpoint/2010/main" val="14121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title_1">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dirty="0"/>
              <a:t>Otsikko, Esityksen aloitussivu </a:t>
            </a:r>
            <a:br>
              <a:rPr lang="fi-FI" dirty="0"/>
            </a:br>
            <a:r>
              <a:rPr lang="fi-FI" dirty="0"/>
              <a:t>– </a:t>
            </a:r>
            <a:r>
              <a:rPr lang="fi-FI" dirty="0" err="1"/>
              <a:t>Arial</a:t>
            </a:r>
            <a:r>
              <a:rPr lang="fi-FI" dirty="0"/>
              <a:t> </a:t>
            </a:r>
            <a:r>
              <a:rPr lang="fi-FI" dirty="0" err="1"/>
              <a:t>Bold</a:t>
            </a:r>
            <a:br>
              <a:rPr lang="fi-FI" dirty="0"/>
            </a:br>
            <a:r>
              <a:rPr lang="fi-FI" dirty="0" err="1"/>
              <a:t>max</a:t>
            </a:r>
            <a:r>
              <a:rPr lang="fi-FI" dirty="0"/>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15.6.2021</a:t>
            </a:r>
            <a:endParaRPr lang="fi-FI" sz="1600" dirty="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 </a:t>
            </a:r>
            <a:endParaRPr lang="fi-FI" sz="1600" kern="1200" dirty="0">
              <a:solidFill>
                <a:schemeClr val="tx2"/>
              </a:solidFill>
              <a:latin typeface="+mn-lt"/>
              <a:ea typeface="+mn-ea"/>
              <a:cs typeface="+mn-cs"/>
            </a:endParaRPr>
          </a:p>
        </p:txBody>
      </p:sp>
    </p:spTree>
    <p:extLst>
      <p:ext uri="{BB962C8B-B14F-4D97-AF65-F5344CB8AC3E}">
        <p14:creationId xmlns:p14="http://schemas.microsoft.com/office/powerpoint/2010/main" val="122113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ulukko" preserve="1" userDrawn="1">
  <p:cSld name="tabl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dirty="0" err="1"/>
              <a:t>Taulukkosivu</a:t>
            </a:r>
            <a:br>
              <a:rPr lang="en-GB" dirty="0"/>
            </a:br>
            <a:r>
              <a:rPr lang="fi-FI" dirty="0"/>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3994590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title_content_picture">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dirty="0"/>
              <a:t>Tekstisivu kapealla kuvalla</a:t>
            </a:r>
            <a:br>
              <a:rPr lang="fi-FI" dirty="0"/>
            </a:br>
            <a:r>
              <a:rPr lang="fi-FI" dirty="0"/>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dirty="0"/>
              <a:t>Esityksen tekstisisältö tulee aina tiivistää mahdollisimman lyhyeksi.</a:t>
            </a:r>
            <a:br>
              <a:rPr lang="fi-FI" dirty="0"/>
            </a:br>
            <a:r>
              <a:rPr lang="fi-FI" dirty="0"/>
              <a:t>Käytä laadukkaita kuvia</a:t>
            </a:r>
            <a:br>
              <a:rPr lang="fi-FI" dirty="0"/>
            </a:br>
            <a:r>
              <a:rPr lang="fi-FI" dirty="0"/>
              <a:t>Vältä tiedostokooltaan isoja kuvia, jotta esityksestä ei tule liian raskas.</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2095847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title_content_two_pictures">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dirty="0"/>
              <a:t>Tekstisivu kahdella kuvalla</a:t>
            </a:r>
            <a:br>
              <a:rPr lang="fi-FI" noProof="0" dirty="0"/>
            </a:br>
            <a:r>
              <a:rPr lang="fi-FI" noProof="0" dirty="0"/>
              <a:t>ja lyhyellä otsikolla</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dirty="0"/>
              <a:t>Esityksen tekstisisältö tulee aina tiivistää mahdollisimman lyhyeksi.</a:t>
            </a:r>
            <a:br>
              <a:rPr lang="fi-FI" dirty="0"/>
            </a:br>
            <a:r>
              <a:rPr lang="fi-FI" dirty="0"/>
              <a:t>Käytä laadukkaita kuvia</a:t>
            </a:r>
            <a:br>
              <a:rPr lang="fi-FI" dirty="0"/>
            </a:br>
            <a:r>
              <a:rPr lang="fi-FI" dirty="0"/>
              <a:t>Vältä tiedostokooltaan isoja kuvia, jotta esityksestä ei tule liian raskas.</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3956278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title_content_picture_2">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dirty="0"/>
              <a:t>Tekstisivu isolla  kuvalla</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dirty="0"/>
              <a:t>Kuvasivun teksti tulee tiivistää lyhyeksi.</a:t>
            </a:r>
            <a:br>
              <a:rPr lang="fi-FI" dirty="0"/>
            </a:br>
            <a:r>
              <a:rPr lang="fi-FI" dirty="0"/>
              <a:t>Käytä laadukkaita kuvia.</a:t>
            </a:r>
            <a:br>
              <a:rPr lang="fi-FI" dirty="0"/>
            </a:br>
            <a:r>
              <a:rPr lang="fi-FI" dirty="0"/>
              <a:t>Vältä tiedostokooltaan isoja kuvia, jotta esityksestä ei tule liian raskasta.</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517009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uva" preserve="1" userDrawn="1">
  <p:cSld name="picture">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2951330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title_content_curve_pictur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dirty="0" err="1"/>
              <a:t>Tekstisivu</a:t>
            </a:r>
            <a:r>
              <a:rPr lang="en-GB" dirty="0"/>
              <a:t> </a:t>
            </a:r>
            <a:r>
              <a:rPr lang="en-GB" dirty="0" err="1"/>
              <a:t>isolla</a:t>
            </a:r>
            <a:r>
              <a:rPr lang="en-GB" dirty="0"/>
              <a:t> </a:t>
            </a:r>
            <a:br>
              <a:rPr lang="en-GB" dirty="0"/>
            </a:br>
            <a:r>
              <a:rPr lang="en-GB" dirty="0" err="1"/>
              <a:t>kaarevalla</a:t>
            </a:r>
            <a:r>
              <a:rPr lang="en-GB" dirty="0"/>
              <a:t> </a:t>
            </a:r>
            <a:r>
              <a:rPr lang="en-GB" dirty="0" err="1"/>
              <a:t>kuvalla</a:t>
            </a:r>
            <a:r>
              <a:rPr lang="en-GB" dirty="0"/>
              <a:t> </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dirty="0"/>
              <a:t>Esityksen tekstisisältö tulee aina tiivistää mahdollisimman lyhyeksi.</a:t>
            </a:r>
            <a:br>
              <a:rPr lang="fi-FI" dirty="0"/>
            </a:br>
            <a:r>
              <a:rPr lang="fi-FI" dirty="0"/>
              <a:t>Käytä laadukkaita kuvia</a:t>
            </a:r>
            <a:br>
              <a:rPr lang="fi-FI" dirty="0"/>
            </a:br>
            <a:r>
              <a:rPr lang="fi-FI" dirty="0"/>
              <a:t>Vältä tiedostokooltaan isoja kuvia, jotta esityksestä ei tule liian raskas.</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924489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title_content_curve_picture_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dirty="0" err="1"/>
              <a:t>Tekstisivu</a:t>
            </a:r>
            <a:r>
              <a:rPr lang="en-GB" dirty="0"/>
              <a:t> </a:t>
            </a:r>
            <a:r>
              <a:rPr lang="en-GB" dirty="0" err="1"/>
              <a:t>isolla</a:t>
            </a:r>
            <a:r>
              <a:rPr lang="en-GB" dirty="0"/>
              <a:t> </a:t>
            </a:r>
            <a:br>
              <a:rPr lang="en-GB" dirty="0"/>
            </a:br>
            <a:r>
              <a:rPr lang="en-GB" dirty="0" err="1"/>
              <a:t>kaarevalla</a:t>
            </a:r>
            <a:r>
              <a:rPr lang="en-GB" dirty="0"/>
              <a:t> </a:t>
            </a:r>
            <a:r>
              <a:rPr lang="en-GB" dirty="0" err="1"/>
              <a:t>kuvalla</a:t>
            </a:r>
            <a:r>
              <a:rPr lang="en-GB" dirty="0"/>
              <a:t> </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dirty="0"/>
              <a:t>Esityksen tekstisisältö tulee aina tiivistää mahdollisimman lyhyeksi.</a:t>
            </a:r>
            <a:br>
              <a:rPr lang="fi-FI" dirty="0"/>
            </a:br>
            <a:r>
              <a:rPr lang="fi-FI" dirty="0"/>
              <a:t>Käytä laadukkaita kuvia</a:t>
            </a:r>
            <a:br>
              <a:rPr lang="fi-FI" dirty="0"/>
            </a:br>
            <a:r>
              <a:rPr lang="fi-FI" dirty="0"/>
              <a:t>Vältä tiedostokooltaan isoja kuvia, jotta esityksestä ei tule liian raskas.</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1317093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title_content_curve_picture_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dirty="0"/>
              <a:t>Esityksen tekstisisältö tulee aina tiivistää mahdollisimman lyhyeksi.</a:t>
            </a:r>
            <a:br>
              <a:rPr lang="fi-FI" dirty="0"/>
            </a:br>
            <a:r>
              <a:rPr lang="fi-FI" dirty="0"/>
              <a:t>Käytä laadukkaita kuvia</a:t>
            </a:r>
            <a:br>
              <a:rPr lang="fi-FI" dirty="0"/>
            </a:br>
            <a:r>
              <a:rPr lang="fi-FI" dirty="0"/>
              <a:t>Vältä tiedostokooltaan isoja kuvia, jotta esityksestä ei tule liian raskas.</a:t>
            </a:r>
            <a:br>
              <a:rPr lang="fi-FI" dirty="0"/>
            </a:br>
            <a:r>
              <a:rPr lang="fi-FI" dirty="0"/>
              <a:t>Sivun tulee olla helposti silmäiltävissä ja teksti koon tulee olla luettavissa</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dirty="0"/>
              <a:t>Tekstisivu isolla </a:t>
            </a:r>
            <a:br>
              <a:rPr lang="fi-FI" noProof="0" dirty="0"/>
            </a:br>
            <a:r>
              <a:rPr lang="fi-FI" noProof="0" dirty="0"/>
              <a:t>kaarevalla kuvalla</a:t>
            </a:r>
            <a:endParaRPr lang="fi-FI" dirty="0"/>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2910832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subtitle_1">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4116941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subtitle_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783772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title_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dirty="0"/>
              <a:t>Otsikko, Esityksen aloitussivu </a:t>
            </a:r>
            <a:br>
              <a:rPr lang="fi-FI" dirty="0"/>
            </a:br>
            <a:r>
              <a:rPr lang="fi-FI" dirty="0"/>
              <a:t>– </a:t>
            </a:r>
            <a:r>
              <a:rPr lang="fi-FI" dirty="0" err="1"/>
              <a:t>Arial</a:t>
            </a:r>
            <a:r>
              <a:rPr lang="fi-FI" dirty="0"/>
              <a:t> </a:t>
            </a:r>
            <a:r>
              <a:rPr lang="fi-FI" dirty="0" err="1"/>
              <a:t>Bold</a:t>
            </a:r>
            <a:br>
              <a:rPr lang="fi-FI" dirty="0"/>
            </a:br>
            <a:r>
              <a:rPr lang="fi-FI" dirty="0" err="1"/>
              <a:t>max</a:t>
            </a:r>
            <a:r>
              <a:rPr lang="fi-FI" dirty="0"/>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15.6.2021</a:t>
            </a:r>
            <a:endParaRPr lang="fi-FI" sz="1600" dirty="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 </a:t>
            </a:r>
            <a:endParaRPr lang="fi-FI" sz="1600" dirty="0">
              <a:solidFill>
                <a:schemeClr val="bg1"/>
              </a:solidFill>
            </a:endParaRPr>
          </a:p>
        </p:txBody>
      </p:sp>
    </p:spTree>
    <p:extLst>
      <p:ext uri="{BB962C8B-B14F-4D97-AF65-F5344CB8AC3E}">
        <p14:creationId xmlns:p14="http://schemas.microsoft.com/office/powerpoint/2010/main" val="328047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subtitle_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39385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subtitle_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2406992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subtitle_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2105680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subtitle_7">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dirty="0"/>
              <a:t>Väliotsikkosivu </a:t>
            </a:r>
            <a:br>
              <a:rPr lang="fi-FI" dirty="0"/>
            </a:br>
            <a:r>
              <a:rPr lang="fi-FI" dirty="0"/>
              <a:t>esityksen jäsentämiseen </a:t>
            </a:r>
            <a:br>
              <a:rPr lang="fi-FI" dirty="0"/>
            </a:br>
            <a:r>
              <a:rPr lang="fi-FI" dirty="0" err="1"/>
              <a:t>max</a:t>
            </a:r>
            <a:r>
              <a:rPr lang="fi-FI" dirty="0"/>
              <a:t>. 3 riviä</a:t>
            </a:r>
          </a:p>
        </p:txBody>
      </p:sp>
    </p:spTree>
    <p:extLst>
      <p:ext uri="{BB962C8B-B14F-4D97-AF65-F5344CB8AC3E}">
        <p14:creationId xmlns:p14="http://schemas.microsoft.com/office/powerpoint/2010/main" val="210258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subtitle_1_picture">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dirty="0" err="1"/>
              <a:t>Kuvallinen</a:t>
            </a:r>
            <a:r>
              <a:rPr lang="en-GB" dirty="0"/>
              <a:t> </a:t>
            </a:r>
            <a:br>
              <a:rPr lang="en-GB" dirty="0"/>
            </a:br>
            <a:r>
              <a:rPr lang="en-GB" dirty="0" err="1"/>
              <a:t>väliotsikkosivu</a:t>
            </a:r>
            <a:r>
              <a:rPr lang="en-GB" dirty="0"/>
              <a:t> </a:t>
            </a:r>
            <a:r>
              <a:rPr lang="en-GB" dirty="0" err="1"/>
              <a:t>esityksen</a:t>
            </a:r>
            <a:r>
              <a:rPr lang="en-GB" dirty="0"/>
              <a:t> </a:t>
            </a:r>
            <a:r>
              <a:rPr lang="en-GB" dirty="0" err="1"/>
              <a:t>jäsentämiseen</a:t>
            </a:r>
            <a:endParaRPr lang="fi-FI" dirty="0"/>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355098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subtitle_2_picture">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dirty="0" err="1"/>
              <a:t>Kuvallinen</a:t>
            </a:r>
            <a:r>
              <a:rPr lang="en-GB" dirty="0"/>
              <a:t> </a:t>
            </a:r>
            <a:br>
              <a:rPr lang="en-GB" dirty="0"/>
            </a:br>
            <a:r>
              <a:rPr lang="en-GB" dirty="0" err="1"/>
              <a:t>väliotsikkosivu</a:t>
            </a:r>
            <a:r>
              <a:rPr lang="en-GB" dirty="0"/>
              <a:t> </a:t>
            </a:r>
            <a:r>
              <a:rPr lang="en-GB" dirty="0" err="1"/>
              <a:t>esityksen</a:t>
            </a:r>
            <a:r>
              <a:rPr lang="en-GB" dirty="0"/>
              <a:t> </a:t>
            </a:r>
            <a:r>
              <a:rPr lang="en-GB" dirty="0" err="1"/>
              <a:t>jäsentämiseen</a:t>
            </a:r>
            <a:endParaRPr lang="fi-FI" dirty="0"/>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393306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subtitle_3_picture">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dirty="0" err="1"/>
              <a:t>Kuvallinen</a:t>
            </a:r>
            <a:r>
              <a:rPr lang="en-GB" dirty="0"/>
              <a:t> </a:t>
            </a:r>
            <a:br>
              <a:rPr lang="en-GB" dirty="0"/>
            </a:br>
            <a:r>
              <a:rPr lang="en-GB" dirty="0" err="1"/>
              <a:t>väliotsikkosivu</a:t>
            </a:r>
            <a:r>
              <a:rPr lang="en-GB" dirty="0"/>
              <a:t> </a:t>
            </a:r>
            <a:r>
              <a:rPr lang="en-GB" dirty="0" err="1"/>
              <a:t>esityksen</a:t>
            </a:r>
            <a:r>
              <a:rPr lang="en-GB" dirty="0"/>
              <a:t> </a:t>
            </a:r>
            <a:r>
              <a:rPr lang="en-GB" dirty="0" err="1"/>
              <a:t>jäsentämiseen</a:t>
            </a:r>
            <a:endParaRPr lang="fi-FI" dirty="0"/>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Tree>
    <p:extLst>
      <p:ext uri="{BB962C8B-B14F-4D97-AF65-F5344CB8AC3E}">
        <p14:creationId xmlns:p14="http://schemas.microsoft.com/office/powerpoint/2010/main" val="12986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ain otsikko" preserve="1" userDrawn="1">
  <p:cSld name="only_title">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187092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yhjä" type="blank" preserve="1">
  <p:cSld name="kml_blank">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67414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endpage_1">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dirty="0" err="1"/>
              <a:t>Loppunosto</a:t>
            </a:r>
            <a:r>
              <a:rPr lang="en-GB" dirty="0"/>
              <a:t> / </a:t>
            </a:r>
            <a:r>
              <a:rPr lang="en-GB" dirty="0" err="1"/>
              <a:t>kehoitus</a:t>
            </a:r>
            <a:r>
              <a:rPr lang="en-GB" dirty="0"/>
              <a:t> </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sähköpostiosoite, tasaus oikeaan reunaan</a:t>
            </a:r>
            <a:br>
              <a:rPr lang="fi-FI" dirty="0"/>
            </a:br>
            <a:r>
              <a:rPr lang="fi-FI" dirty="0"/>
              <a:t>Toinen rivi tarvittaessa</a:t>
            </a:r>
            <a:br>
              <a:rPr lang="fi-FI" dirty="0"/>
            </a:br>
            <a:r>
              <a:rPr lang="fi-FI" dirty="0"/>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404808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title_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dirty="0"/>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 tai valitsemalla </a:t>
            </a:r>
            <a:r>
              <a:rPr lang="fi-FI" dirty="0" err="1"/>
              <a:t>Kameleonin</a:t>
            </a:r>
            <a:r>
              <a:rPr lang="fi-FI" dirty="0"/>
              <a:t> Kuvagalleriasta</a:t>
            </a:r>
            <a:br>
              <a:rPr lang="fi-FI" dirty="0"/>
            </a:br>
            <a:br>
              <a:rPr lang="fi-FI" dirty="0"/>
            </a:br>
            <a:r>
              <a:rPr lang="fi-FI" dirty="0"/>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dirty="0"/>
              <a:t>Otsikko, Esityksen aloitussivu </a:t>
            </a:r>
            <a:br>
              <a:rPr lang="fi-FI" dirty="0"/>
            </a:br>
            <a:r>
              <a:rPr lang="fi-FI" dirty="0"/>
              <a:t>– </a:t>
            </a:r>
            <a:r>
              <a:rPr lang="fi-FI" dirty="0" err="1"/>
              <a:t>Arial</a:t>
            </a:r>
            <a:r>
              <a:rPr lang="fi-FI" dirty="0"/>
              <a:t> </a:t>
            </a:r>
            <a:r>
              <a:rPr lang="fi-FI" dirty="0" err="1"/>
              <a:t>Bold</a:t>
            </a:r>
            <a:br>
              <a:rPr lang="fi-FI" dirty="0"/>
            </a:br>
            <a:r>
              <a:rPr lang="fi-FI" dirty="0" err="1"/>
              <a:t>max</a:t>
            </a:r>
            <a:r>
              <a:rPr lang="fi-FI" dirty="0"/>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15.6.2021</a:t>
            </a:r>
            <a:endParaRPr lang="fi-FI" sz="1600" dirty="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 </a:t>
            </a:r>
            <a:endParaRPr lang="fi-FI" sz="1600" dirty="0">
              <a:solidFill>
                <a:schemeClr val="bg1"/>
              </a:solidFill>
            </a:endParaRPr>
          </a:p>
        </p:txBody>
      </p:sp>
    </p:spTree>
    <p:extLst>
      <p:ext uri="{BB962C8B-B14F-4D97-AF65-F5344CB8AC3E}">
        <p14:creationId xmlns:p14="http://schemas.microsoft.com/office/powerpoint/2010/main" val="3070817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endpage_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dirty="0" err="1"/>
              <a:t>Loppunosto</a:t>
            </a:r>
            <a:r>
              <a:rPr lang="en-GB" dirty="0"/>
              <a:t> / </a:t>
            </a:r>
            <a:r>
              <a:rPr lang="en-GB" dirty="0" err="1"/>
              <a:t>kehoitus</a:t>
            </a:r>
            <a:r>
              <a:rPr lang="en-GB" dirty="0"/>
              <a:t> </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sähköpostiosoite, tasaus oikeaan reunaan</a:t>
            </a:r>
            <a:br>
              <a:rPr lang="fi-FI" dirty="0"/>
            </a:br>
            <a:r>
              <a:rPr lang="fi-FI" dirty="0"/>
              <a:t>Toinen rivi tarvittaessa</a:t>
            </a:r>
            <a:br>
              <a:rPr lang="fi-FI" dirty="0"/>
            </a:br>
            <a:r>
              <a:rPr lang="fi-FI" dirty="0"/>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853915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endpage_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dirty="0" err="1"/>
              <a:t>Loppunosto</a:t>
            </a:r>
            <a:r>
              <a:rPr lang="en-GB" dirty="0"/>
              <a:t> / </a:t>
            </a:r>
            <a:r>
              <a:rPr lang="en-GB" dirty="0" err="1"/>
              <a:t>kehoitus</a:t>
            </a:r>
            <a:r>
              <a:rPr lang="en-GB" dirty="0"/>
              <a:t> </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Esittäjän sähköpostiosoite, tasaus oikeaan reunaan</a:t>
            </a:r>
            <a:br>
              <a:rPr lang="fi-FI" dirty="0"/>
            </a:br>
            <a:r>
              <a:rPr lang="fi-FI" dirty="0"/>
              <a:t>Toinen rivi tarvittaessa</a:t>
            </a:r>
            <a:br>
              <a:rPr lang="fi-FI" dirty="0"/>
            </a:br>
            <a:r>
              <a:rPr lang="fi-FI" dirty="0"/>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317199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title_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dirty="0"/>
              <a:t>Otsikko, Esityksen aloitussivu</a:t>
            </a:r>
            <a:br>
              <a:rPr lang="fi-FI" dirty="0"/>
            </a:br>
            <a:r>
              <a:rPr lang="fi-FI" dirty="0"/>
              <a:t>– </a:t>
            </a:r>
            <a:r>
              <a:rPr lang="fi-FI" dirty="0" err="1"/>
              <a:t>Arial</a:t>
            </a:r>
            <a:r>
              <a:rPr lang="fi-FI" dirty="0"/>
              <a:t> </a:t>
            </a:r>
            <a:r>
              <a:rPr lang="fi-FI" dirty="0" err="1"/>
              <a:t>Bold</a:t>
            </a:r>
            <a:br>
              <a:rPr lang="fi-FI" dirty="0"/>
            </a:br>
            <a:r>
              <a:rPr lang="fi-FI" dirty="0" err="1"/>
              <a:t>max</a:t>
            </a:r>
            <a:r>
              <a:rPr lang="fi-FI" dirty="0"/>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15.6.2021</a:t>
            </a:r>
            <a:endParaRPr lang="fi-FI" sz="1600" dirty="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 </a:t>
            </a:r>
            <a:endParaRPr lang="fi-FI" sz="1600" dirty="0">
              <a:solidFill>
                <a:schemeClr val="bg1"/>
              </a:solidFill>
            </a:endParaRPr>
          </a:p>
        </p:txBody>
      </p:sp>
    </p:spTree>
    <p:extLst>
      <p:ext uri="{BB962C8B-B14F-4D97-AF65-F5344CB8AC3E}">
        <p14:creationId xmlns:p14="http://schemas.microsoft.com/office/powerpoint/2010/main" val="59340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title_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dirty="0"/>
              <a:t>Otsikko, Esityksen aloitussivu </a:t>
            </a:r>
            <a:br>
              <a:rPr lang="fi-FI" dirty="0"/>
            </a:br>
            <a:r>
              <a:rPr lang="fi-FI" dirty="0"/>
              <a:t>– </a:t>
            </a:r>
            <a:r>
              <a:rPr lang="fi-FI" dirty="0" err="1"/>
              <a:t>Arial</a:t>
            </a:r>
            <a:r>
              <a:rPr lang="fi-FI" dirty="0"/>
              <a:t> </a:t>
            </a:r>
            <a:r>
              <a:rPr lang="fi-FI" dirty="0" err="1"/>
              <a:t>Bold</a:t>
            </a:r>
            <a:br>
              <a:rPr lang="fi-FI" dirty="0"/>
            </a:br>
            <a:r>
              <a:rPr lang="fi-FI" dirty="0" err="1"/>
              <a:t>max</a:t>
            </a:r>
            <a:r>
              <a:rPr lang="fi-FI" dirty="0"/>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dirty="0"/>
              <a:t>Lisää kuva napsauttamalla kuvaketta</a:t>
            </a:r>
            <a:br>
              <a:rPr lang="fi-FI" dirty="0"/>
            </a:br>
            <a:r>
              <a:rPr lang="fi-FI" dirty="0"/>
              <a:t>tai valitsemalla </a:t>
            </a:r>
            <a:r>
              <a:rPr lang="fi-FI" dirty="0" err="1"/>
              <a:t>Kameleonin</a:t>
            </a:r>
            <a:r>
              <a:rPr lang="fi-FI" dirty="0"/>
              <a:t> Kuvagalleriasta</a:t>
            </a:r>
            <a:br>
              <a:rPr lang="fi-FI" dirty="0"/>
            </a:br>
            <a:br>
              <a:rPr lang="fi-FI" dirty="0"/>
            </a:br>
            <a:r>
              <a:rPr lang="fi-FI" dirty="0"/>
              <a:t>Voit vaihtaa kuvan Kuvagalleriasta</a:t>
            </a:r>
            <a:br>
              <a:rPr lang="fi-FI" dirty="0"/>
            </a:br>
            <a:r>
              <a:rPr lang="fi-FI" dirty="0"/>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15.6.2021</a:t>
            </a:r>
            <a:endParaRPr lang="fi-FI" dirty="0"/>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 </a:t>
            </a:r>
          </a:p>
        </p:txBody>
      </p:sp>
    </p:spTree>
    <p:extLst>
      <p:ext uri="{BB962C8B-B14F-4D97-AF65-F5344CB8AC3E}">
        <p14:creationId xmlns:p14="http://schemas.microsoft.com/office/powerpoint/2010/main" val="3500943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title_and_content">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dirty="0"/>
              <a:t>Tekstisivu, yksipalstainen.</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dirty="0"/>
              <a:t>Esityksen tekstisisältö tulee aina tiivistää mahdollisimman lyhyeksi.</a:t>
            </a:r>
            <a:br>
              <a:rPr lang="fi-FI" dirty="0"/>
            </a:br>
            <a:r>
              <a:rPr lang="fi-FI" dirty="0"/>
              <a:t>Esityksen tarkoitus on toimia esiintyjän ja kuulijan tukena.</a:t>
            </a:r>
            <a:br>
              <a:rPr lang="fi-FI" dirty="0"/>
            </a:br>
            <a:r>
              <a:rPr lang="fi-FI" dirty="0"/>
              <a:t>     Toinen tekstitaso, jos sivulle tulee enemmän tekstiä.</a:t>
            </a:r>
            <a:br>
              <a:rPr lang="fi-FI" dirty="0"/>
            </a:br>
            <a:r>
              <a:rPr lang="fi-FI" dirty="0"/>
              <a:t>           Kolmas tekstitaso, jos haluat esittää enemmän tekstiä.</a:t>
            </a:r>
            <a:br>
              <a:rPr lang="fi-FI" dirty="0"/>
            </a:br>
            <a:r>
              <a:rPr lang="fi-FI" dirty="0"/>
              <a:t>Muistathan, että kun tekstin koko pienenee, myös viesti pienenee.</a:t>
            </a:r>
            <a:br>
              <a:rPr lang="fi-FI" dirty="0"/>
            </a:br>
            <a:r>
              <a:rPr lang="fi-FI" noProof="0" dirty="0"/>
              <a:t>Esityksen tulee olla myös kaukaa luettavissa.</a:t>
            </a:r>
            <a:endParaRPr lang="fi-FI" dirty="0"/>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337162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avio" preserve="1" userDrawn="1">
  <p:cSld name="graph">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dirty="0"/>
              <a:t>Graafisivu</a:t>
            </a:r>
            <a:endParaRPr lang="fi-FI" dirty="0"/>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dirty="0"/>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4065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title_and_two_contents">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dirty="0"/>
              <a:t>Tekstisivu, kaksi palstaa. </a:t>
            </a:r>
            <a:br>
              <a:rPr lang="fi-FI" dirty="0"/>
            </a:br>
            <a:r>
              <a:rPr lang="fi-FI" dirty="0"/>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dirty="0"/>
              <a:t>Esityksen teksti tulee aina tiivistää mahdollisimman lyhyeksi ja selkeäksi.</a:t>
            </a:r>
            <a:br>
              <a:rPr lang="fi-FI" dirty="0"/>
            </a:br>
            <a:r>
              <a:rPr lang="fi-FI" dirty="0"/>
              <a:t>Esityksen tarkoitus on toimia esiintyjän ja kuulijan tukena.</a:t>
            </a:r>
            <a:br>
              <a:rPr lang="fi-FI" dirty="0"/>
            </a:br>
            <a:r>
              <a:rPr lang="fi-FI" dirty="0"/>
              <a:t>Muistathan, että kun tekstin koko pienenee, myös viesti pienenee. Esityksen tulee olla myös kaukaa luettavissa</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fi-FI" dirty="0"/>
          </a:p>
          <a:p>
            <a:pPr lvl="0"/>
            <a:endParaRPr lang="fi-FI" dirty="0"/>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dirty="0"/>
              <a:t>Esityksen teksti tulee aina tiivistää mahdollisimman lyhyeksi ja selkeäksi.</a:t>
            </a:r>
            <a:br>
              <a:rPr lang="fi-FI" dirty="0"/>
            </a:br>
            <a:r>
              <a:rPr lang="fi-FI" dirty="0"/>
              <a:t>Esityksen tarkoitus on toimia esiintyjän ja kuulijan tukena.</a:t>
            </a:r>
            <a:br>
              <a:rPr lang="fi-FI" dirty="0"/>
            </a:br>
            <a:r>
              <a:rPr lang="fi-FI" dirty="0"/>
              <a:t>Muistathan, että kun tekstin koko pienenee, myös viesti pienenee. Esityksen tulee olla myös kaukaa luettavissa</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84297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kaavio" preserve="1" userDrawn="1">
  <p:cSld name="title_content_graph">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dirty="0"/>
              <a:t>Graafisivu</a:t>
            </a:r>
            <a:br>
              <a:rPr lang="fi-FI" noProof="0" dirty="0"/>
            </a:br>
            <a:r>
              <a:rPr lang="fi-FI" dirty="0"/>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dirty="0" err="1"/>
              <a:t>Värejä</a:t>
            </a:r>
            <a:r>
              <a:rPr lang="en-GB" dirty="0"/>
              <a:t> </a:t>
            </a:r>
            <a:r>
              <a:rPr lang="en-GB" dirty="0" err="1"/>
              <a:t>käytetään</a:t>
            </a:r>
            <a:r>
              <a:rPr lang="en-GB" dirty="0"/>
              <a:t> </a:t>
            </a:r>
            <a:r>
              <a:rPr lang="en-GB" dirty="0" err="1"/>
              <a:t>malliesimerkin</a:t>
            </a:r>
            <a:r>
              <a:rPr lang="en-GB" dirty="0"/>
              <a:t> </a:t>
            </a:r>
            <a:r>
              <a:rPr lang="en-GB" dirty="0" err="1"/>
              <a:t>järjestyksessä</a:t>
            </a:r>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350466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t>‹#›</a:t>
            </a:fld>
            <a:endParaRPr lang="fi-FI" dirty="0"/>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15.6.2021  |  </a:t>
            </a:r>
            <a:endParaRPr lang="fi-FI" dirty="0"/>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 </a:t>
            </a:r>
            <a:endParaRPr lang="fi-FI" dirty="0"/>
          </a:p>
        </p:txBody>
      </p:sp>
    </p:spTree>
    <p:extLst>
      <p:ext uri="{BB962C8B-B14F-4D97-AF65-F5344CB8AC3E}">
        <p14:creationId xmlns:p14="http://schemas.microsoft.com/office/powerpoint/2010/main" val="346786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9" r:id="rId7"/>
    <p:sldLayoutId id="2147483667" r:id="rId8"/>
    <p:sldLayoutId id="2147483690" r:id="rId9"/>
    <p:sldLayoutId id="2147483691"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B6E1D2-E8DB-4AD9-A71E-2807E0ACBCCE}"/>
              </a:ext>
            </a:extLst>
          </p:cNvPr>
          <p:cNvSpPr>
            <a:spLocks noGrp="1"/>
          </p:cNvSpPr>
          <p:nvPr>
            <p:ph type="ctrTitle"/>
          </p:nvPr>
        </p:nvSpPr>
        <p:spPr/>
        <p:txBody>
          <a:bodyPr>
            <a:normAutofit fontScale="90000"/>
          </a:bodyPr>
          <a:lstStyle/>
          <a:p>
            <a:r>
              <a:rPr lang="fi-FI" dirty="0"/>
              <a:t>KESKI-SUOMEN ELY-KESKUKSEN MAANTIEVERKON MERKITTÄVYYSLUOKITUS</a:t>
            </a:r>
            <a:br>
              <a:rPr lang="fi-FI" dirty="0"/>
            </a:br>
            <a:r>
              <a:rPr lang="fi-FI" dirty="0"/>
              <a:t>2024</a:t>
            </a:r>
            <a:br>
              <a:rPr lang="fi-FI" dirty="0"/>
            </a:br>
            <a:endParaRPr lang="fi-FI" dirty="0"/>
          </a:p>
        </p:txBody>
      </p:sp>
      <p:sp>
        <p:nvSpPr>
          <p:cNvPr id="3" name="Alaotsikko 2">
            <a:extLst>
              <a:ext uri="{FF2B5EF4-FFF2-40B4-BE49-F238E27FC236}">
                <a16:creationId xmlns:a16="http://schemas.microsoft.com/office/drawing/2014/main" id="{45712538-4B62-4513-B783-DB67ED497125}"/>
              </a:ext>
            </a:extLst>
          </p:cNvPr>
          <p:cNvSpPr>
            <a:spLocks noGrp="1"/>
          </p:cNvSpPr>
          <p:nvPr>
            <p:ph type="subTitle" idx="1"/>
          </p:nvPr>
        </p:nvSpPr>
        <p:spPr/>
        <p:txBody>
          <a:bodyPr/>
          <a:lstStyle/>
          <a:p>
            <a:r>
              <a:rPr lang="fi-FI" dirty="0"/>
              <a:t>Raporttiluonnos</a:t>
            </a:r>
          </a:p>
        </p:txBody>
      </p:sp>
      <p:sp>
        <p:nvSpPr>
          <p:cNvPr id="4" name="Päivämäärän paikkamerkki 3">
            <a:extLst>
              <a:ext uri="{FF2B5EF4-FFF2-40B4-BE49-F238E27FC236}">
                <a16:creationId xmlns:a16="http://schemas.microsoft.com/office/drawing/2014/main" id="{B38AE62F-C4FB-4F9C-9C00-6EA7E9356979}"/>
              </a:ext>
            </a:extLst>
          </p:cNvPr>
          <p:cNvSpPr>
            <a:spLocks noGrp="1"/>
          </p:cNvSpPr>
          <p:nvPr>
            <p:ph type="dt" sz="half" idx="10"/>
          </p:nvPr>
        </p:nvSpPr>
        <p:spPr/>
        <p:txBody>
          <a:bodyPr/>
          <a:lstStyle/>
          <a:p>
            <a:pPr algn="r">
              <a:lnSpc>
                <a:spcPct val="110000"/>
              </a:lnSpc>
              <a:buClr>
                <a:schemeClr val="tx2"/>
              </a:buClr>
            </a:pPr>
            <a:r>
              <a:rPr lang="fi-FI" dirty="0"/>
              <a:t>25.10.2024</a:t>
            </a:r>
            <a:endParaRPr lang="fi-FI" sz="1600" dirty="0">
              <a:solidFill>
                <a:schemeClr val="tx2"/>
              </a:solidFill>
            </a:endParaRPr>
          </a:p>
        </p:txBody>
      </p:sp>
      <p:sp>
        <p:nvSpPr>
          <p:cNvPr id="5" name="Alatunnisteen paikkamerkki 4">
            <a:extLst>
              <a:ext uri="{FF2B5EF4-FFF2-40B4-BE49-F238E27FC236}">
                <a16:creationId xmlns:a16="http://schemas.microsoft.com/office/drawing/2014/main" id="{91B940C5-6B3E-427D-8C0A-AF62F0573A60}"/>
              </a:ext>
            </a:extLst>
          </p:cNvPr>
          <p:cNvSpPr>
            <a:spLocks noGrp="1"/>
          </p:cNvSpPr>
          <p:nvPr>
            <p:ph type="ftr" sz="quarter" idx="11"/>
          </p:nvPr>
        </p:nvSpPr>
        <p:spPr>
          <a:xfrm>
            <a:off x="4137274" y="3324898"/>
            <a:ext cx="7068698" cy="208204"/>
          </a:xfrm>
        </p:spPr>
        <p:txBody>
          <a:bodyPr/>
          <a:lstStyle/>
          <a:p>
            <a:r>
              <a:rPr lang="fi-FI" sz="1600">
                <a:effectLst>
                  <a:outerShdw blurRad="38100" dist="38100" dir="2700000" algn="tl">
                    <a:srgbClr val="C0C0C0"/>
                  </a:outerShdw>
                </a:effectLst>
              </a:rPr>
              <a:t>TIEVERKOLLA SIJAITSEVIEN TOIMINTOJEN</a:t>
            </a:r>
          </a:p>
          <a:p>
            <a:r>
              <a:rPr lang="fi-FI" sz="1600">
                <a:effectLst>
                  <a:outerShdw blurRad="38100" dist="38100" dir="2700000" algn="tl">
                    <a:srgbClr val="C0C0C0"/>
                  </a:outerShdw>
                </a:effectLst>
              </a:rPr>
              <a:t>KUVAUS JA ANALYYSI</a:t>
            </a:r>
            <a:endParaRPr lang="fi-FI" sz="1600" dirty="0">
              <a:effectLst>
                <a:outerShdw blurRad="38100" dist="38100" dir="2700000" algn="tl">
                  <a:srgbClr val="C0C0C0"/>
                </a:outerShdw>
              </a:effectLst>
            </a:endParaRPr>
          </a:p>
        </p:txBody>
      </p:sp>
    </p:spTree>
    <p:extLst>
      <p:ext uri="{BB962C8B-B14F-4D97-AF65-F5344CB8AC3E}">
        <p14:creationId xmlns:p14="http://schemas.microsoft.com/office/powerpoint/2010/main" val="329003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Lähtötiedot 1/2</a:t>
            </a:r>
            <a:br>
              <a:rPr lang="fi-FI" altLang="fi-FI" dirty="0"/>
            </a:b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384400"/>
            <a:ext cx="10636236" cy="4089200"/>
          </a:xfrm>
        </p:spPr>
        <p:txBody>
          <a:bodyPr>
            <a:noAutofit/>
          </a:bodyPr>
          <a:lstStyle/>
          <a:p>
            <a:pPr lvl="0">
              <a:spcBef>
                <a:spcPts val="0"/>
              </a:spcBef>
              <a:spcAft>
                <a:spcPts val="600"/>
              </a:spcAft>
            </a:pPr>
            <a:r>
              <a:rPr lang="fi-FI" sz="1400" dirty="0"/>
              <a:t>Merkittävyystekijöiden vaikutusten määritystä varten hankittiin paikkatietoaineistoja, joilla analysoitiin eri tekijöiden merkittävyyttä. Lähtötiedot pääluokittain (suluissa aineiston ajankohta):</a:t>
            </a:r>
          </a:p>
          <a:p>
            <a:pPr>
              <a:spcBef>
                <a:spcPts val="0"/>
              </a:spcBef>
              <a:spcAft>
                <a:spcPts val="300"/>
              </a:spcAft>
            </a:pPr>
            <a:r>
              <a:rPr lang="fi-FI" sz="1400" u="sng" dirty="0"/>
              <a:t>Säännöllinen henkilöliikenne</a:t>
            </a:r>
          </a:p>
          <a:p>
            <a:pPr lvl="2">
              <a:spcBef>
                <a:spcPts val="0"/>
              </a:spcBef>
              <a:spcAft>
                <a:spcPts val="600"/>
              </a:spcAft>
              <a:buFont typeface="Arial" panose="020B0604020202020204" pitchFamily="34" charset="0"/>
              <a:buChar char="•"/>
            </a:pPr>
            <a:r>
              <a:rPr lang="fi-FI" sz="1200" dirty="0"/>
              <a:t>Liikennemäärä (Tievelho 2023)</a:t>
            </a:r>
          </a:p>
          <a:p>
            <a:pPr lvl="2">
              <a:spcBef>
                <a:spcPts val="0"/>
              </a:spcBef>
              <a:spcAft>
                <a:spcPts val="600"/>
              </a:spcAft>
              <a:buFont typeface="Arial" panose="020B0604020202020204" pitchFamily="34" charset="0"/>
              <a:buChar char="•"/>
            </a:pPr>
            <a:r>
              <a:rPr lang="fi-FI" sz="1200" dirty="0"/>
              <a:t>Linja-autoliikenteen vuoromäärä (Matka.fi 2024)</a:t>
            </a:r>
          </a:p>
          <a:p>
            <a:pPr lvl="2">
              <a:spcBef>
                <a:spcPts val="0"/>
              </a:spcBef>
              <a:spcAft>
                <a:spcPts val="600"/>
              </a:spcAft>
              <a:buFont typeface="Arial" panose="020B0604020202020204" pitchFamily="34" charset="0"/>
              <a:buChar char="•"/>
            </a:pPr>
            <a:r>
              <a:rPr lang="fi-FI" sz="1200" dirty="0"/>
              <a:t>Työmatkaliikenteen reitit (YKR, työpaikat ja työmatkat 2022)</a:t>
            </a:r>
          </a:p>
          <a:p>
            <a:pPr>
              <a:spcBef>
                <a:spcPts val="0"/>
              </a:spcBef>
              <a:spcAft>
                <a:spcPts val="300"/>
              </a:spcAft>
            </a:pPr>
            <a:r>
              <a:rPr lang="fi-FI" sz="1400" u="sng" dirty="0"/>
              <a:t>Säännöllinen tavaraliikenne</a:t>
            </a:r>
          </a:p>
          <a:p>
            <a:pPr lvl="2">
              <a:spcBef>
                <a:spcPts val="0"/>
              </a:spcBef>
              <a:spcAft>
                <a:spcPts val="600"/>
              </a:spcAft>
              <a:buFont typeface="Arial" panose="020B0604020202020204" pitchFamily="34" charset="0"/>
              <a:buChar char="•"/>
              <a:tabLst>
                <a:tab pos="914400" algn="l"/>
                <a:tab pos="1454785" algn="l"/>
              </a:tabLst>
            </a:pPr>
            <a:r>
              <a:rPr lang="fi-FI" sz="1200" dirty="0"/>
              <a:t>Raskaan liikenteen määrä (Tievelho 2023)</a:t>
            </a:r>
          </a:p>
          <a:p>
            <a:pPr lvl="2">
              <a:spcBef>
                <a:spcPts val="0"/>
              </a:spcBef>
              <a:spcAft>
                <a:spcPts val="600"/>
              </a:spcAft>
              <a:buFont typeface="Arial" panose="020B0604020202020204" pitchFamily="34" charset="0"/>
              <a:buChar char="•"/>
              <a:tabLst>
                <a:tab pos="914400" algn="l"/>
                <a:tab pos="1454785" algn="l"/>
              </a:tabLst>
            </a:pPr>
            <a:r>
              <a:rPr lang="fi-FI" sz="1200" dirty="0"/>
              <a:t>Maitoreitit (Valio 2024)</a:t>
            </a:r>
          </a:p>
          <a:p>
            <a:pPr lvl="2">
              <a:spcBef>
                <a:spcPts val="0"/>
              </a:spcBef>
              <a:spcAft>
                <a:spcPts val="600"/>
              </a:spcAft>
              <a:buFont typeface="Arial" panose="020B0604020202020204" pitchFamily="34" charset="0"/>
              <a:buChar char="•"/>
              <a:tabLst>
                <a:tab pos="914400" algn="l"/>
                <a:tab pos="1454785" algn="l"/>
              </a:tabLst>
            </a:pPr>
            <a:r>
              <a:rPr lang="fi-FI" sz="1200" dirty="0"/>
              <a:t>Kaatopaikat ja jätteenkäsittely (Keski-Suomen ELY-keskus (Y) 2024)</a:t>
            </a:r>
          </a:p>
          <a:p>
            <a:pPr lvl="2">
              <a:spcBef>
                <a:spcPts val="0"/>
              </a:spcBef>
              <a:spcAft>
                <a:spcPts val="600"/>
              </a:spcAft>
              <a:buFont typeface="Arial" panose="020B0604020202020204" pitchFamily="34" charset="0"/>
              <a:buChar char="•"/>
              <a:tabLst>
                <a:tab pos="914400" algn="l"/>
                <a:tab pos="1454785" algn="l"/>
              </a:tabLst>
            </a:pPr>
            <a:r>
              <a:rPr lang="fi-FI" sz="1200" dirty="0"/>
              <a:t>Maa-aines, maa-ainesten ottopaikat (Suomen ympäristökeskus 2024)</a:t>
            </a:r>
          </a:p>
          <a:p>
            <a:pPr lvl="2">
              <a:spcBef>
                <a:spcPts val="0"/>
              </a:spcBef>
              <a:spcAft>
                <a:spcPts val="600"/>
              </a:spcAft>
              <a:buFont typeface="Arial" panose="020B0604020202020204" pitchFamily="34" charset="0"/>
              <a:buChar char="•"/>
              <a:tabLst>
                <a:tab pos="914400" algn="l"/>
                <a:tab pos="1454785" algn="l"/>
              </a:tabLst>
            </a:pPr>
            <a:r>
              <a:rPr lang="fi-FI" sz="1200" dirty="0"/>
              <a:t>Viljankuivaamot ja viljan säilytysrakennukset sekä kasvihuoneet (Rakennus- ja huoneistorekisteri, luokat 891 ja 892, 2023)</a:t>
            </a:r>
          </a:p>
          <a:p>
            <a:pPr lvl="2">
              <a:spcBef>
                <a:spcPts val="0"/>
              </a:spcBef>
              <a:spcAft>
                <a:spcPts val="600"/>
              </a:spcAft>
              <a:buFont typeface="Arial" panose="020B0604020202020204" pitchFamily="34" charset="0"/>
              <a:buChar char="•"/>
              <a:tabLst>
                <a:tab pos="914400" algn="l"/>
                <a:tab pos="1454785" algn="l"/>
              </a:tabLst>
            </a:pPr>
            <a:r>
              <a:rPr lang="fi-FI" sz="1200" dirty="0"/>
              <a:t>Eläintilat (Ruokavirasto 2024)</a:t>
            </a:r>
          </a:p>
          <a:p>
            <a:pPr lvl="2">
              <a:spcBef>
                <a:spcPts val="0"/>
              </a:spcBef>
              <a:spcAft>
                <a:spcPts val="600"/>
              </a:spcAft>
              <a:buFont typeface="Arial" panose="020B0604020202020204" pitchFamily="34" charset="0"/>
              <a:buChar char="•"/>
              <a:tabLst>
                <a:tab pos="914400" algn="l"/>
                <a:tab pos="1454785" algn="l"/>
              </a:tabLst>
            </a:pPr>
            <a:r>
              <a:rPr lang="fi-FI" sz="1200" dirty="0"/>
              <a:t>Liha-, kala-, maito- ja muna-alan laitokset sekä varastolaitokset (Ruokavirasto 2024)</a:t>
            </a:r>
          </a:p>
          <a:p>
            <a:pPr lvl="2">
              <a:spcBef>
                <a:spcPts val="0"/>
              </a:spcBef>
              <a:spcAft>
                <a:spcPts val="600"/>
              </a:spcAft>
              <a:buFont typeface="Arial" panose="020B0604020202020204" pitchFamily="34" charset="0"/>
              <a:buChar char="•"/>
              <a:tabLst>
                <a:tab pos="914400" algn="l"/>
                <a:tab pos="1454785" algn="l"/>
              </a:tabLst>
            </a:pPr>
            <a:r>
              <a:rPr lang="fi-FI" sz="1200" dirty="0"/>
              <a:t>Tuotanto- ja teollisuuslaitokset (Tilastokeskus 2019)</a:t>
            </a:r>
          </a:p>
          <a:p>
            <a:pPr lvl="2">
              <a:spcBef>
                <a:spcPts val="0"/>
              </a:spcBef>
              <a:spcAft>
                <a:spcPts val="600"/>
              </a:spcAft>
              <a:buFont typeface="Arial" panose="020B0604020202020204" pitchFamily="34" charset="0"/>
              <a:buChar char="•"/>
              <a:tabLst>
                <a:tab pos="914400" algn="l"/>
                <a:tab pos="1454785" algn="l"/>
              </a:tabLst>
            </a:pPr>
            <a:r>
              <a:rPr lang="fi-FI" sz="1200" dirty="0"/>
              <a:t>Päivittäistavarakaupat: supermarketit, valintamyymälät, itsepalvelutavaratalot ja tavaratalot </a:t>
            </a:r>
            <a:br>
              <a:rPr lang="fi-FI" sz="1200" dirty="0"/>
            </a:br>
            <a:r>
              <a:rPr lang="fi-FI" sz="1200" dirty="0"/>
              <a:t>(YKR, kaupan toimipaikat 2022)</a:t>
            </a:r>
          </a:p>
          <a:p>
            <a:pPr lvl="2">
              <a:spcBef>
                <a:spcPts val="0"/>
              </a:spcBef>
              <a:spcAft>
                <a:spcPts val="600"/>
              </a:spcAft>
              <a:buFont typeface="Arial" panose="020B0604020202020204" pitchFamily="34" charset="0"/>
              <a:buChar char="•"/>
              <a:tabLst>
                <a:tab pos="914400" algn="l"/>
                <a:tab pos="1454785" algn="l"/>
              </a:tabLst>
            </a:pPr>
            <a:r>
              <a:rPr lang="fi-FI" sz="1200" dirty="0"/>
              <a:t>Puun kuljetusreitit (Väylävirasto 2022)</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10</a:t>
            </a:fld>
            <a:endParaRPr lang="fi-FI" dirty="0"/>
          </a:p>
        </p:txBody>
      </p:sp>
    </p:spTree>
    <p:extLst>
      <p:ext uri="{BB962C8B-B14F-4D97-AF65-F5344CB8AC3E}">
        <p14:creationId xmlns:p14="http://schemas.microsoft.com/office/powerpoint/2010/main" val="37117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Lähtötiedot 2/2</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861825"/>
            <a:ext cx="10636236" cy="4089200"/>
          </a:xfrm>
        </p:spPr>
        <p:txBody>
          <a:bodyPr>
            <a:noAutofit/>
          </a:bodyPr>
          <a:lstStyle/>
          <a:p>
            <a:pPr lvl="0">
              <a:spcBef>
                <a:spcPts val="0"/>
              </a:spcBef>
              <a:spcAft>
                <a:spcPts val="600"/>
              </a:spcAft>
            </a:pPr>
            <a:r>
              <a:rPr lang="fi-FI" sz="1500" u="sng" dirty="0"/>
              <a:t>Muut tekijät</a:t>
            </a:r>
          </a:p>
          <a:p>
            <a:pPr lvl="2">
              <a:spcBef>
                <a:spcPts val="0"/>
              </a:spcBef>
              <a:spcAft>
                <a:spcPts val="600"/>
              </a:spcAft>
              <a:buFont typeface="Arial" panose="020B0604020202020204" pitchFamily="34" charset="0"/>
              <a:buChar char="•"/>
            </a:pPr>
            <a:r>
              <a:rPr lang="fi-FI" sz="1200" dirty="0"/>
              <a:t>Peruskoulut (Tilastokeskuksen oppilaitosrekisteri 2022)</a:t>
            </a:r>
          </a:p>
          <a:p>
            <a:pPr lvl="2">
              <a:spcBef>
                <a:spcPts val="0"/>
              </a:spcBef>
              <a:spcAft>
                <a:spcPts val="600"/>
              </a:spcAft>
              <a:buFont typeface="Arial" panose="020B0604020202020204" pitchFamily="34" charset="0"/>
              <a:buChar char="•"/>
            </a:pPr>
            <a:r>
              <a:rPr lang="fi-FI" sz="1200" dirty="0"/>
              <a:t>Erikoiskuljetusreitit (Tievelho 2024)</a:t>
            </a:r>
          </a:p>
          <a:p>
            <a:pPr lvl="2">
              <a:spcBef>
                <a:spcPts val="0"/>
              </a:spcBef>
              <a:spcAft>
                <a:spcPts val="600"/>
              </a:spcAft>
              <a:buFont typeface="Arial" panose="020B0604020202020204" pitchFamily="34" charset="0"/>
              <a:buChar char="•"/>
            </a:pPr>
            <a:r>
              <a:rPr lang="fi-FI" sz="1200" dirty="0"/>
              <a:t>Varareitit (Tievelho 2024)</a:t>
            </a:r>
          </a:p>
          <a:p>
            <a:pPr lvl="2">
              <a:spcBef>
                <a:spcPts val="0"/>
              </a:spcBef>
              <a:spcAft>
                <a:spcPts val="600"/>
              </a:spcAft>
              <a:buFont typeface="Arial" panose="020B0604020202020204" pitchFamily="34" charset="0"/>
              <a:buChar char="•"/>
            </a:pPr>
            <a:r>
              <a:rPr lang="fi-FI" sz="1200" dirty="0"/>
              <a:t>Taajamat (YKR, taajama 2022)</a:t>
            </a:r>
          </a:p>
          <a:p>
            <a:pPr lvl="2">
              <a:spcBef>
                <a:spcPts val="0"/>
              </a:spcBef>
              <a:spcAft>
                <a:spcPts val="600"/>
              </a:spcAft>
              <a:buFont typeface="Arial" panose="020B0604020202020204" pitchFamily="34" charset="0"/>
              <a:buChar char="•"/>
            </a:pPr>
            <a:r>
              <a:rPr lang="fi-FI" sz="1200" dirty="0"/>
              <a:t>Väestö, asukastiheys (Tievelho 2024)</a:t>
            </a:r>
          </a:p>
          <a:p>
            <a:pPr lvl="2">
              <a:spcBef>
                <a:spcPts val="0"/>
              </a:spcBef>
              <a:spcAft>
                <a:spcPts val="600"/>
              </a:spcAft>
              <a:buFont typeface="Arial" panose="020B0604020202020204" pitchFamily="34" charset="0"/>
              <a:buChar char="•"/>
            </a:pPr>
            <a:r>
              <a:rPr lang="fi-FI" sz="1200" dirty="0"/>
              <a:t>Kesän liikennemäärä, KKVL (Tievelho 2023)</a:t>
            </a:r>
          </a:p>
          <a:p>
            <a:pPr lvl="2">
              <a:spcBef>
                <a:spcPts val="0"/>
              </a:spcBef>
              <a:spcAft>
                <a:spcPts val="600"/>
              </a:spcAft>
              <a:buFont typeface="Arial" panose="020B0604020202020204" pitchFamily="34" charset="0"/>
              <a:buChar char="•"/>
            </a:pPr>
            <a:r>
              <a:rPr lang="fi-FI" sz="1200" dirty="0"/>
              <a:t>Matkailureitit (Tievelho 2023 + </a:t>
            </a:r>
            <a:r>
              <a:rPr lang="fi-FI" sz="1200" dirty="0" err="1"/>
              <a:t>Bikeland</a:t>
            </a:r>
            <a:r>
              <a:rPr lang="fi-FI" sz="1200" dirty="0"/>
              <a:t> 2024)</a:t>
            </a:r>
          </a:p>
          <a:p>
            <a:pPr lvl="2">
              <a:spcBef>
                <a:spcPts val="0"/>
              </a:spcBef>
              <a:spcAft>
                <a:spcPts val="600"/>
              </a:spcAft>
              <a:buFont typeface="Arial" panose="020B0604020202020204" pitchFamily="34" charset="0"/>
              <a:buChar char="•"/>
            </a:pPr>
            <a:r>
              <a:rPr lang="fi-FI" sz="1200" dirty="0"/>
              <a:t>Matkailukohteet: Edellinen selvitys</a:t>
            </a:r>
          </a:p>
          <a:p>
            <a:pPr lvl="2">
              <a:spcBef>
                <a:spcPts val="0"/>
              </a:spcBef>
              <a:spcAft>
                <a:spcPts val="600"/>
              </a:spcAft>
              <a:buFont typeface="Arial" panose="020B0604020202020204" pitchFamily="34" charset="0"/>
              <a:buChar char="•"/>
            </a:pPr>
            <a:r>
              <a:rPr lang="fi-FI" sz="1200" dirty="0"/>
              <a:t>Tien verkollinen asema (Tievelho &amp; </a:t>
            </a:r>
            <a:r>
              <a:rPr lang="fi-FI" sz="1200" dirty="0" err="1"/>
              <a:t>Digiroad</a:t>
            </a:r>
            <a:r>
              <a:rPr lang="fi-FI" sz="1200" dirty="0"/>
              <a:t> 2024)</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11</a:t>
            </a:fld>
            <a:endParaRPr lang="fi-FI" dirty="0"/>
          </a:p>
        </p:txBody>
      </p:sp>
    </p:spTree>
    <p:extLst>
      <p:ext uri="{BB962C8B-B14F-4D97-AF65-F5344CB8AC3E}">
        <p14:creationId xmlns:p14="http://schemas.microsoft.com/office/powerpoint/2010/main" val="3373950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Analysointimenetelmät 1/2</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808504"/>
            <a:ext cx="10636236" cy="4089200"/>
          </a:xfrm>
        </p:spPr>
        <p:txBody>
          <a:bodyPr>
            <a:normAutofit fontScale="77500" lnSpcReduction="20000"/>
          </a:bodyPr>
          <a:lstStyle/>
          <a:p>
            <a:pPr>
              <a:spcBef>
                <a:spcPts val="0"/>
              </a:spcBef>
              <a:spcAft>
                <a:spcPts val="600"/>
              </a:spcAft>
            </a:pPr>
            <a:r>
              <a:rPr lang="fi-FI" sz="1600" dirty="0"/>
              <a:t>Eri tekijöiden ja lisätietojen merkittävyyttä on analysoitu ja arvioitu pääosin eri paikkatietotarkastelujen avulla. Paikkatietotarkastelut on tehty lähinnä Network </a:t>
            </a:r>
            <a:r>
              <a:rPr lang="fi-FI" sz="1600" dirty="0" err="1"/>
              <a:t>Analyst</a:t>
            </a:r>
            <a:r>
              <a:rPr lang="fi-FI" sz="1600" dirty="0"/>
              <a:t> -työkalua hyödyntäen. Työkalun avulla eri merkittävyystekijät on reititetty nopeinta reittiä pitkin päätieverkolle tieverkon hierarkia huomioiden.</a:t>
            </a:r>
          </a:p>
          <a:p>
            <a:pPr>
              <a:spcBef>
                <a:spcPts val="0"/>
              </a:spcBef>
              <a:spcAft>
                <a:spcPts val="600"/>
              </a:spcAft>
            </a:pPr>
            <a:r>
              <a:rPr lang="fi-FI" sz="1600" dirty="0"/>
              <a:t>Network </a:t>
            </a:r>
            <a:r>
              <a:rPr lang="fi-FI" sz="1600" dirty="0" err="1"/>
              <a:t>Analyst</a:t>
            </a:r>
            <a:r>
              <a:rPr lang="fi-FI" sz="1600" dirty="0"/>
              <a:t> -työkalua on käytetty seuraavien merkittävyystekijöiden analyyseissä:</a:t>
            </a:r>
          </a:p>
          <a:p>
            <a:pPr lvl="1">
              <a:lnSpc>
                <a:spcPts val="1600"/>
              </a:lnSpc>
              <a:spcBef>
                <a:spcPts val="0"/>
              </a:spcBef>
              <a:spcAft>
                <a:spcPts val="300"/>
              </a:spcAft>
            </a:pPr>
            <a:r>
              <a:rPr lang="fi-FI" sz="1400" dirty="0"/>
              <a:t>Linja-autoliikenteen vuoromäärä</a:t>
            </a:r>
          </a:p>
          <a:p>
            <a:pPr lvl="1">
              <a:lnSpc>
                <a:spcPts val="1600"/>
              </a:lnSpc>
              <a:spcBef>
                <a:spcPts val="0"/>
              </a:spcBef>
              <a:spcAft>
                <a:spcPts val="300"/>
              </a:spcAft>
            </a:pPr>
            <a:r>
              <a:rPr lang="fi-FI" sz="1400" dirty="0"/>
              <a:t>Työmatkaliikenteen reitit</a:t>
            </a:r>
          </a:p>
          <a:p>
            <a:pPr lvl="1">
              <a:lnSpc>
                <a:spcPts val="1600"/>
              </a:lnSpc>
              <a:spcBef>
                <a:spcPts val="0"/>
              </a:spcBef>
              <a:spcAft>
                <a:spcPts val="300"/>
              </a:spcAft>
            </a:pPr>
            <a:r>
              <a:rPr lang="fi-FI" sz="1400" dirty="0"/>
              <a:t>Kaatopaikat ja jätteenkäsittely</a:t>
            </a:r>
          </a:p>
          <a:p>
            <a:pPr lvl="1">
              <a:lnSpc>
                <a:spcPts val="1600"/>
              </a:lnSpc>
              <a:spcBef>
                <a:spcPts val="0"/>
              </a:spcBef>
              <a:spcAft>
                <a:spcPts val="300"/>
              </a:spcAft>
            </a:pPr>
            <a:r>
              <a:rPr lang="fi-FI" sz="1400" dirty="0"/>
              <a:t>Maa-aines</a:t>
            </a:r>
          </a:p>
          <a:p>
            <a:pPr lvl="1">
              <a:lnSpc>
                <a:spcPts val="1600"/>
              </a:lnSpc>
              <a:spcBef>
                <a:spcPts val="0"/>
              </a:spcBef>
              <a:spcAft>
                <a:spcPts val="300"/>
              </a:spcAft>
            </a:pPr>
            <a:r>
              <a:rPr lang="fi-FI" sz="1400" dirty="0"/>
              <a:t>Turve</a:t>
            </a:r>
          </a:p>
          <a:p>
            <a:pPr lvl="1">
              <a:lnSpc>
                <a:spcPts val="1600"/>
              </a:lnSpc>
              <a:spcBef>
                <a:spcPts val="0"/>
              </a:spcBef>
              <a:spcAft>
                <a:spcPts val="300"/>
              </a:spcAft>
            </a:pPr>
            <a:r>
              <a:rPr lang="fi-FI" sz="1400" dirty="0"/>
              <a:t>Viljan kuivatus ja säilytys sekä kasvihuoneet</a:t>
            </a:r>
          </a:p>
          <a:p>
            <a:pPr lvl="1">
              <a:lnSpc>
                <a:spcPts val="1600"/>
              </a:lnSpc>
              <a:spcBef>
                <a:spcPts val="0"/>
              </a:spcBef>
              <a:spcAft>
                <a:spcPts val="300"/>
              </a:spcAft>
            </a:pPr>
            <a:r>
              <a:rPr lang="fi-FI" sz="1400" dirty="0"/>
              <a:t>Eläintilat</a:t>
            </a:r>
          </a:p>
          <a:p>
            <a:pPr lvl="1">
              <a:lnSpc>
                <a:spcPts val="1600"/>
              </a:lnSpc>
              <a:spcBef>
                <a:spcPts val="0"/>
              </a:spcBef>
              <a:spcAft>
                <a:spcPts val="300"/>
              </a:spcAft>
            </a:pPr>
            <a:r>
              <a:rPr lang="fi-FI" sz="1400" dirty="0"/>
              <a:t>Liha-, kala-, maito- ja muna-alan laitokset sekä varastolaitokset</a:t>
            </a:r>
          </a:p>
          <a:p>
            <a:pPr lvl="1">
              <a:lnSpc>
                <a:spcPts val="1600"/>
              </a:lnSpc>
              <a:spcBef>
                <a:spcPts val="0"/>
              </a:spcBef>
              <a:spcAft>
                <a:spcPts val="300"/>
              </a:spcAft>
            </a:pPr>
            <a:r>
              <a:rPr lang="fi-FI" sz="1400" dirty="0"/>
              <a:t>Tuotanto- ja teollisuuslaitokset</a:t>
            </a:r>
          </a:p>
          <a:p>
            <a:pPr lvl="1">
              <a:lnSpc>
                <a:spcPts val="1600"/>
              </a:lnSpc>
              <a:spcBef>
                <a:spcPts val="0"/>
              </a:spcBef>
              <a:spcAft>
                <a:spcPts val="300"/>
              </a:spcAft>
            </a:pPr>
            <a:r>
              <a:rPr lang="fi-FI" sz="1400" dirty="0"/>
              <a:t>Logistiikka-alueet</a:t>
            </a:r>
          </a:p>
          <a:p>
            <a:pPr lvl="1">
              <a:lnSpc>
                <a:spcPts val="1600"/>
              </a:lnSpc>
              <a:spcBef>
                <a:spcPts val="0"/>
              </a:spcBef>
              <a:spcAft>
                <a:spcPts val="300"/>
              </a:spcAft>
            </a:pPr>
            <a:r>
              <a:rPr lang="fi-FI" sz="1400" dirty="0"/>
              <a:t>Päivittäistavarakaupat</a:t>
            </a:r>
          </a:p>
          <a:p>
            <a:pPr lvl="1">
              <a:lnSpc>
                <a:spcPts val="1600"/>
              </a:lnSpc>
              <a:spcBef>
                <a:spcPts val="0"/>
              </a:spcBef>
              <a:spcAft>
                <a:spcPts val="300"/>
              </a:spcAft>
            </a:pPr>
            <a:r>
              <a:rPr lang="fi-FI" sz="1400" dirty="0"/>
              <a:t>Peruskoulut</a:t>
            </a:r>
          </a:p>
          <a:p>
            <a:pPr lvl="1">
              <a:lnSpc>
                <a:spcPts val="1600"/>
              </a:lnSpc>
              <a:spcBef>
                <a:spcPts val="0"/>
              </a:spcBef>
              <a:spcAft>
                <a:spcPts val="300"/>
              </a:spcAft>
            </a:pPr>
            <a:r>
              <a:rPr lang="fi-FI" sz="1400" dirty="0"/>
              <a:t>Puun kuljetusreitit</a:t>
            </a:r>
          </a:p>
          <a:p>
            <a:pPr lvl="1">
              <a:lnSpc>
                <a:spcPts val="1600"/>
              </a:lnSpc>
              <a:spcBef>
                <a:spcPts val="0"/>
              </a:spcBef>
              <a:spcAft>
                <a:spcPts val="300"/>
              </a:spcAft>
            </a:pPr>
            <a:r>
              <a:rPr lang="fi-FI" sz="1400" dirty="0"/>
              <a:t>Matkailukohteet</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12</a:t>
            </a:fld>
            <a:endParaRPr lang="fi-FI" dirty="0"/>
          </a:p>
        </p:txBody>
      </p:sp>
    </p:spTree>
    <p:extLst>
      <p:ext uri="{BB962C8B-B14F-4D97-AF65-F5344CB8AC3E}">
        <p14:creationId xmlns:p14="http://schemas.microsoft.com/office/powerpoint/2010/main" val="1294487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Analysointimenetelmät 2/2</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a:bodyPr>
          <a:lstStyle/>
          <a:p>
            <a:pPr>
              <a:spcBef>
                <a:spcPts val="0"/>
              </a:spcBef>
              <a:spcAft>
                <a:spcPts val="600"/>
              </a:spcAft>
            </a:pPr>
            <a:r>
              <a:rPr lang="fi-FI" sz="1600" dirty="0"/>
              <a:t>Network </a:t>
            </a:r>
            <a:r>
              <a:rPr lang="fi-FI" sz="1600" dirty="0" err="1"/>
              <a:t>Analyst</a:t>
            </a:r>
            <a:r>
              <a:rPr lang="fi-FI" sz="1600" dirty="0"/>
              <a:t> -työkalun lisäksi eri paikkatietotarkasteluja on käytetty seuraavien tietojen analysoinnissa:</a:t>
            </a:r>
          </a:p>
          <a:p>
            <a:pPr lvl="1">
              <a:lnSpc>
                <a:spcPts val="1600"/>
              </a:lnSpc>
              <a:spcBef>
                <a:spcPts val="0"/>
              </a:spcBef>
              <a:spcAft>
                <a:spcPts val="300"/>
              </a:spcAft>
            </a:pPr>
            <a:r>
              <a:rPr lang="fi-FI" sz="1400" dirty="0"/>
              <a:t>Liikennemäärät (KVL, KVLRAS, KKVL ja KVLYHD)</a:t>
            </a:r>
          </a:p>
          <a:p>
            <a:pPr lvl="1">
              <a:lnSpc>
                <a:spcPts val="1600"/>
              </a:lnSpc>
              <a:spcBef>
                <a:spcPts val="0"/>
              </a:spcBef>
              <a:spcAft>
                <a:spcPts val="300"/>
              </a:spcAft>
            </a:pPr>
            <a:r>
              <a:rPr lang="fi-FI" sz="1400" dirty="0"/>
              <a:t>Maitoreitit</a:t>
            </a:r>
          </a:p>
          <a:p>
            <a:pPr lvl="1">
              <a:lnSpc>
                <a:spcPts val="1600"/>
              </a:lnSpc>
              <a:spcBef>
                <a:spcPts val="0"/>
              </a:spcBef>
              <a:spcAft>
                <a:spcPts val="300"/>
              </a:spcAft>
            </a:pPr>
            <a:r>
              <a:rPr lang="fi-FI" sz="1400" dirty="0"/>
              <a:t>Erikoiskuljetusreitit</a:t>
            </a:r>
          </a:p>
          <a:p>
            <a:pPr lvl="1">
              <a:lnSpc>
                <a:spcPts val="1600"/>
              </a:lnSpc>
              <a:spcBef>
                <a:spcPts val="0"/>
              </a:spcBef>
              <a:spcAft>
                <a:spcPts val="300"/>
              </a:spcAft>
            </a:pPr>
            <a:r>
              <a:rPr lang="fi-FI" sz="1400" dirty="0"/>
              <a:t>Varareitit</a:t>
            </a:r>
          </a:p>
          <a:p>
            <a:pPr lvl="1">
              <a:lnSpc>
                <a:spcPts val="1600"/>
              </a:lnSpc>
              <a:spcBef>
                <a:spcPts val="0"/>
              </a:spcBef>
              <a:spcAft>
                <a:spcPts val="300"/>
              </a:spcAft>
            </a:pPr>
            <a:r>
              <a:rPr lang="fi-FI" sz="1400" dirty="0"/>
              <a:t>Taajamat</a:t>
            </a:r>
          </a:p>
          <a:p>
            <a:pPr lvl="1">
              <a:lnSpc>
                <a:spcPts val="1600"/>
              </a:lnSpc>
              <a:spcBef>
                <a:spcPts val="0"/>
              </a:spcBef>
              <a:spcAft>
                <a:spcPts val="300"/>
              </a:spcAft>
            </a:pPr>
            <a:r>
              <a:rPr lang="fi-FI" sz="1400" dirty="0"/>
              <a:t>Väestö (asukastiheys)</a:t>
            </a:r>
          </a:p>
          <a:p>
            <a:pPr lvl="1">
              <a:lnSpc>
                <a:spcPts val="1600"/>
              </a:lnSpc>
              <a:spcBef>
                <a:spcPts val="0"/>
              </a:spcBef>
              <a:spcAft>
                <a:spcPts val="300"/>
              </a:spcAft>
            </a:pPr>
            <a:r>
              <a:rPr lang="fi-FI" sz="1400" dirty="0"/>
              <a:t>Matkailureitit</a:t>
            </a:r>
          </a:p>
          <a:p>
            <a:pPr lvl="1">
              <a:lnSpc>
                <a:spcPts val="1600"/>
              </a:lnSpc>
              <a:spcBef>
                <a:spcPts val="0"/>
              </a:spcBef>
              <a:spcAft>
                <a:spcPts val="300"/>
              </a:spcAft>
            </a:pPr>
            <a:r>
              <a:rPr lang="fi-FI" sz="1400" dirty="0"/>
              <a:t>Tien verkollinen asema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13</a:t>
            </a:fld>
            <a:endParaRPr lang="fi-FI" dirty="0"/>
          </a:p>
        </p:txBody>
      </p:sp>
    </p:spTree>
    <p:extLst>
      <p:ext uri="{BB962C8B-B14F-4D97-AF65-F5344CB8AC3E}">
        <p14:creationId xmlns:p14="http://schemas.microsoft.com/office/powerpoint/2010/main" val="250232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Reititys</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856630"/>
            <a:ext cx="5795691" cy="4089200"/>
          </a:xfrm>
        </p:spPr>
        <p:txBody>
          <a:bodyPr>
            <a:normAutofit/>
          </a:bodyPr>
          <a:lstStyle/>
          <a:p>
            <a:pPr>
              <a:buClr>
                <a:srgbClr val="008091"/>
              </a:buClr>
            </a:pPr>
            <a:r>
              <a:rPr lang="fi-FI" sz="1600" dirty="0"/>
              <a:t>Nopein reitti päätieverkolle tieverkon hierarkia huomioiden.</a:t>
            </a:r>
          </a:p>
          <a:p>
            <a:pPr>
              <a:buClr>
                <a:srgbClr val="008091"/>
              </a:buClr>
            </a:pPr>
            <a:r>
              <a:rPr lang="fi-FI" sz="1600" dirty="0"/>
              <a:t>Huomioitu myös Keski-Suomen ELY-keskuksen ulkopuolisen alueen päätieverkko.</a:t>
            </a:r>
          </a:p>
          <a:p>
            <a:pPr>
              <a:buClr>
                <a:srgbClr val="008091"/>
              </a:buClr>
            </a:pPr>
            <a:r>
              <a:rPr lang="fi-FI" sz="1600" dirty="0"/>
              <a:t>Pääteiden tieosille/KVL-jaksoille osumat alemman tieverkon reitityksistä + lähimmistä toiminnoista.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14</a:t>
            </a:fld>
            <a:endParaRPr lang="fi-FI" dirty="0"/>
          </a:p>
        </p:txBody>
      </p:sp>
      <p:pic>
        <p:nvPicPr>
          <p:cNvPr id="6" name="Kuva 5">
            <a:extLst>
              <a:ext uri="{FF2B5EF4-FFF2-40B4-BE49-F238E27FC236}">
                <a16:creationId xmlns:a16="http://schemas.microsoft.com/office/drawing/2014/main" id="{87792F52-F0A9-60A1-A0E8-76F9F1FDCB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42602" y="101"/>
            <a:ext cx="4849398" cy="6857797"/>
          </a:xfrm>
          <a:prstGeom prst="rect">
            <a:avLst/>
          </a:prstGeom>
        </p:spPr>
      </p:pic>
    </p:spTree>
    <p:extLst>
      <p:ext uri="{BB962C8B-B14F-4D97-AF65-F5344CB8AC3E}">
        <p14:creationId xmlns:p14="http://schemas.microsoft.com/office/powerpoint/2010/main" val="320343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Pääluokat, merkittävyystekijät ja niiden pisteytys</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spcBef>
                <a:spcPts val="0"/>
              </a:spcBef>
              <a:spcAft>
                <a:spcPts val="600"/>
              </a:spcAft>
            </a:pPr>
            <a:r>
              <a:rPr lang="fi-FI" sz="1600" b="1" u="sng" dirty="0"/>
              <a:t>Säännöllinen henkilöliikenne = 15p</a:t>
            </a:r>
          </a:p>
          <a:p>
            <a:pPr lvl="1">
              <a:lnSpc>
                <a:spcPts val="1600"/>
              </a:lnSpc>
              <a:spcBef>
                <a:spcPts val="0"/>
              </a:spcBef>
              <a:spcAft>
                <a:spcPts val="300"/>
              </a:spcAft>
            </a:pPr>
            <a:r>
              <a:rPr lang="fi-FI" sz="1300" dirty="0"/>
              <a:t>Liikennemäärä (KVL) =&gt; </a:t>
            </a:r>
            <a:r>
              <a:rPr lang="fi-FI" sz="1300" u="sng" dirty="0"/>
              <a:t>9p</a:t>
            </a:r>
          </a:p>
          <a:p>
            <a:pPr lvl="1">
              <a:lnSpc>
                <a:spcPts val="1600"/>
              </a:lnSpc>
              <a:spcBef>
                <a:spcPts val="0"/>
              </a:spcBef>
              <a:spcAft>
                <a:spcPts val="300"/>
              </a:spcAft>
            </a:pPr>
            <a:r>
              <a:rPr lang="fi-FI" sz="1300" dirty="0"/>
              <a:t>Linja-autoliikenteen vuoromäärä, =&gt; </a:t>
            </a:r>
            <a:r>
              <a:rPr lang="fi-FI" sz="1300" u="sng" dirty="0"/>
              <a:t>3p</a:t>
            </a:r>
          </a:p>
          <a:p>
            <a:pPr lvl="1">
              <a:lnSpc>
                <a:spcPts val="1600"/>
              </a:lnSpc>
              <a:spcBef>
                <a:spcPts val="0"/>
              </a:spcBef>
              <a:spcAft>
                <a:spcPts val="300"/>
              </a:spcAft>
            </a:pPr>
            <a:r>
              <a:rPr lang="fi-FI" sz="1300" dirty="0"/>
              <a:t>Työmatkaliikenteen reitit =&gt; </a:t>
            </a:r>
            <a:r>
              <a:rPr lang="fi-FI" sz="1300" u="sng" dirty="0"/>
              <a:t>3p</a:t>
            </a:r>
          </a:p>
          <a:p>
            <a:pPr lvl="1">
              <a:lnSpc>
                <a:spcPts val="1600"/>
              </a:lnSpc>
              <a:spcBef>
                <a:spcPts val="0"/>
              </a:spcBef>
              <a:spcAft>
                <a:spcPts val="300"/>
              </a:spcAft>
            </a:pPr>
            <a:endParaRPr lang="fi-FI" sz="1300" dirty="0"/>
          </a:p>
          <a:p>
            <a:pPr>
              <a:lnSpc>
                <a:spcPts val="1600"/>
              </a:lnSpc>
              <a:spcBef>
                <a:spcPts val="0"/>
              </a:spcBef>
              <a:spcAft>
                <a:spcPts val="300"/>
              </a:spcAft>
            </a:pPr>
            <a:r>
              <a:rPr lang="fi-FI" sz="1600" b="1" u="sng" dirty="0"/>
              <a:t>Säännöllinen tavaraliikenne = 25p</a:t>
            </a:r>
          </a:p>
          <a:p>
            <a:pPr lvl="1">
              <a:lnSpc>
                <a:spcPts val="1600"/>
              </a:lnSpc>
              <a:spcBef>
                <a:spcPts val="0"/>
              </a:spcBef>
              <a:spcAft>
                <a:spcPts val="300"/>
              </a:spcAft>
            </a:pPr>
            <a:r>
              <a:rPr lang="fi-FI" sz="1300" dirty="0"/>
              <a:t>Liikennemäärä (KVLRAS) =&gt; </a:t>
            </a:r>
            <a:r>
              <a:rPr lang="fi-FI" sz="1300" u="sng" dirty="0"/>
              <a:t>8p</a:t>
            </a:r>
          </a:p>
          <a:p>
            <a:pPr lvl="1">
              <a:lnSpc>
                <a:spcPts val="1600"/>
              </a:lnSpc>
              <a:spcBef>
                <a:spcPts val="0"/>
              </a:spcBef>
              <a:spcAft>
                <a:spcPts val="300"/>
              </a:spcAft>
            </a:pPr>
            <a:r>
              <a:rPr lang="fi-FI" sz="1300" dirty="0"/>
              <a:t>Liikennemäärä (KVLYHD) =&gt; </a:t>
            </a:r>
            <a:r>
              <a:rPr lang="fi-FI" sz="1300" u="sng" dirty="0"/>
              <a:t>1p</a:t>
            </a:r>
            <a:endParaRPr lang="fi-FI" sz="1300" dirty="0"/>
          </a:p>
          <a:p>
            <a:pPr lvl="1">
              <a:lnSpc>
                <a:spcPts val="1600"/>
              </a:lnSpc>
              <a:spcBef>
                <a:spcPts val="0"/>
              </a:spcBef>
              <a:spcAft>
                <a:spcPts val="300"/>
              </a:spcAft>
            </a:pPr>
            <a:r>
              <a:rPr lang="fi-FI" sz="1300" dirty="0"/>
              <a:t>Tavaraliikenteen tekijät =&gt; </a:t>
            </a:r>
            <a:r>
              <a:rPr lang="fi-FI" sz="1300" u="sng" dirty="0"/>
              <a:t>16p</a:t>
            </a:r>
          </a:p>
          <a:p>
            <a:pPr lvl="2">
              <a:lnSpc>
                <a:spcPts val="1600"/>
              </a:lnSpc>
              <a:spcBef>
                <a:spcPts val="0"/>
              </a:spcBef>
              <a:spcAft>
                <a:spcPts val="300"/>
              </a:spcAft>
              <a:buFont typeface="Arial" panose="020B0604020202020204" pitchFamily="34" charset="0"/>
              <a:buChar char="•"/>
            </a:pPr>
            <a:r>
              <a:rPr lang="fi-FI" sz="1200" dirty="0"/>
              <a:t>Maitoreitit =&gt; </a:t>
            </a:r>
            <a:r>
              <a:rPr lang="fi-FI" sz="1200" u="sng" dirty="0"/>
              <a:t>3p</a:t>
            </a:r>
          </a:p>
          <a:p>
            <a:pPr lvl="2">
              <a:lnSpc>
                <a:spcPts val="1600"/>
              </a:lnSpc>
              <a:spcBef>
                <a:spcPts val="0"/>
              </a:spcBef>
              <a:spcAft>
                <a:spcPts val="300"/>
              </a:spcAft>
              <a:buFont typeface="Arial" panose="020B0604020202020204" pitchFamily="34" charset="0"/>
              <a:buChar char="•"/>
            </a:pPr>
            <a:r>
              <a:rPr lang="fi-FI" sz="1200" dirty="0"/>
              <a:t>Kaatopaikat ja jätteenkäsittely =&gt; </a:t>
            </a:r>
            <a:r>
              <a:rPr lang="fi-FI" sz="1200" u="sng" dirty="0"/>
              <a:t>1p</a:t>
            </a:r>
          </a:p>
          <a:p>
            <a:pPr lvl="2">
              <a:lnSpc>
                <a:spcPts val="1600"/>
              </a:lnSpc>
              <a:spcBef>
                <a:spcPts val="0"/>
              </a:spcBef>
              <a:spcAft>
                <a:spcPts val="300"/>
              </a:spcAft>
              <a:buFont typeface="Arial" panose="020B0604020202020204" pitchFamily="34" charset="0"/>
              <a:buChar char="•"/>
            </a:pPr>
            <a:r>
              <a:rPr lang="fi-FI" sz="1200" dirty="0"/>
              <a:t>Maa-aines =&gt; </a:t>
            </a:r>
            <a:r>
              <a:rPr lang="fi-FI" sz="1200" u="sng" dirty="0"/>
              <a:t>1p</a:t>
            </a:r>
          </a:p>
          <a:p>
            <a:pPr lvl="2">
              <a:lnSpc>
                <a:spcPts val="1600"/>
              </a:lnSpc>
              <a:spcBef>
                <a:spcPts val="0"/>
              </a:spcBef>
              <a:spcAft>
                <a:spcPts val="300"/>
              </a:spcAft>
              <a:buFont typeface="Arial" panose="020B0604020202020204" pitchFamily="34" charset="0"/>
              <a:buChar char="•"/>
            </a:pPr>
            <a:r>
              <a:rPr lang="fi-FI" sz="1200" dirty="0"/>
              <a:t>Viljankuivatus ja -säilytys =&gt; </a:t>
            </a:r>
            <a:r>
              <a:rPr lang="fi-FI" sz="1200" u="sng" dirty="0"/>
              <a:t>1p</a:t>
            </a:r>
            <a:endParaRPr lang="fi-FI" sz="1200" dirty="0"/>
          </a:p>
          <a:p>
            <a:pPr lvl="2">
              <a:lnSpc>
                <a:spcPts val="1600"/>
              </a:lnSpc>
              <a:spcBef>
                <a:spcPts val="0"/>
              </a:spcBef>
              <a:spcAft>
                <a:spcPts val="300"/>
              </a:spcAft>
              <a:buFont typeface="Arial" panose="020B0604020202020204" pitchFamily="34" charset="0"/>
              <a:buChar char="•"/>
            </a:pPr>
            <a:r>
              <a:rPr lang="fi-FI" sz="1200" dirty="0"/>
              <a:t>Kasvihuoneet =&gt; </a:t>
            </a:r>
            <a:r>
              <a:rPr lang="fi-FI" sz="1200" u="sng" dirty="0"/>
              <a:t>1p</a:t>
            </a:r>
          </a:p>
          <a:p>
            <a:pPr lvl="2">
              <a:lnSpc>
                <a:spcPts val="1600"/>
              </a:lnSpc>
              <a:spcBef>
                <a:spcPts val="0"/>
              </a:spcBef>
              <a:spcAft>
                <a:spcPts val="300"/>
              </a:spcAft>
              <a:buFont typeface="Arial" panose="020B0604020202020204" pitchFamily="34" charset="0"/>
              <a:buChar char="•"/>
            </a:pPr>
            <a:r>
              <a:rPr lang="fi-FI" sz="1200" dirty="0"/>
              <a:t>Eläintilat =&gt; </a:t>
            </a:r>
            <a:r>
              <a:rPr lang="fi-FI" sz="1200" u="sng" dirty="0"/>
              <a:t>2p</a:t>
            </a:r>
          </a:p>
          <a:p>
            <a:pPr lvl="2">
              <a:lnSpc>
                <a:spcPts val="1600"/>
              </a:lnSpc>
              <a:spcBef>
                <a:spcPts val="0"/>
              </a:spcBef>
              <a:spcAft>
                <a:spcPts val="300"/>
              </a:spcAft>
              <a:buFont typeface="Arial" panose="020B0604020202020204" pitchFamily="34" charset="0"/>
              <a:buChar char="•"/>
            </a:pPr>
            <a:r>
              <a:rPr lang="fi-FI" sz="1200" dirty="0"/>
              <a:t>Elintarvikelaitokset =&gt; </a:t>
            </a:r>
            <a:r>
              <a:rPr lang="fi-FI" sz="1200" u="sng" dirty="0"/>
              <a:t>2p</a:t>
            </a:r>
          </a:p>
          <a:p>
            <a:pPr lvl="2">
              <a:lnSpc>
                <a:spcPts val="1600"/>
              </a:lnSpc>
              <a:spcBef>
                <a:spcPts val="0"/>
              </a:spcBef>
              <a:spcAft>
                <a:spcPts val="300"/>
              </a:spcAft>
              <a:buFont typeface="Arial" panose="020B0604020202020204" pitchFamily="34" charset="0"/>
              <a:buChar char="•"/>
            </a:pPr>
            <a:r>
              <a:rPr lang="fi-FI" sz="1200" dirty="0"/>
              <a:t>Tuotanto- ja teollisuuslaitokset =&gt; </a:t>
            </a:r>
            <a:r>
              <a:rPr lang="fi-FI" sz="1200" u="sng" dirty="0"/>
              <a:t>2p</a:t>
            </a:r>
          </a:p>
          <a:p>
            <a:pPr lvl="2">
              <a:lnSpc>
                <a:spcPts val="1600"/>
              </a:lnSpc>
              <a:spcBef>
                <a:spcPts val="0"/>
              </a:spcBef>
              <a:spcAft>
                <a:spcPts val="300"/>
              </a:spcAft>
              <a:buFont typeface="Arial" panose="020B0604020202020204" pitchFamily="34" charset="0"/>
              <a:buChar char="•"/>
            </a:pPr>
            <a:r>
              <a:rPr lang="fi-FI" sz="1200" dirty="0"/>
              <a:t>Päivittäistavarakaupat =&gt; </a:t>
            </a:r>
            <a:r>
              <a:rPr lang="fi-FI" sz="1200" u="sng" dirty="0"/>
              <a:t>2p</a:t>
            </a:r>
          </a:p>
          <a:p>
            <a:pPr lvl="2">
              <a:lnSpc>
                <a:spcPts val="1600"/>
              </a:lnSpc>
              <a:spcBef>
                <a:spcPts val="0"/>
              </a:spcBef>
              <a:spcAft>
                <a:spcPts val="300"/>
              </a:spcAft>
              <a:buFont typeface="Arial" panose="020B0604020202020204" pitchFamily="34" charset="0"/>
              <a:buChar char="•"/>
            </a:pPr>
            <a:r>
              <a:rPr lang="fi-FI" sz="1200" dirty="0"/>
              <a:t>Puun kuljetusreitit =&gt; </a:t>
            </a:r>
            <a:r>
              <a:rPr lang="fi-FI" sz="1200" u="sng" dirty="0"/>
              <a:t>1p</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15</a:t>
            </a:fld>
            <a:endParaRPr lang="fi-FI" dirty="0"/>
          </a:p>
        </p:txBody>
      </p:sp>
      <p:sp>
        <p:nvSpPr>
          <p:cNvPr id="5" name="Sisällön paikkamerkki 2">
            <a:extLst>
              <a:ext uri="{FF2B5EF4-FFF2-40B4-BE49-F238E27FC236}">
                <a16:creationId xmlns:a16="http://schemas.microsoft.com/office/drawing/2014/main" id="{6FA1EB74-A61A-499C-8059-BF3AA17E231A}"/>
              </a:ext>
            </a:extLst>
          </p:cNvPr>
          <p:cNvSpPr txBox="1">
            <a:spLocks/>
          </p:cNvSpPr>
          <p:nvPr/>
        </p:nvSpPr>
        <p:spPr>
          <a:xfrm>
            <a:off x="6316113" y="1859629"/>
            <a:ext cx="4501300" cy="4089200"/>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fi-FI" sz="1600" b="1" u="sng" dirty="0"/>
              <a:t>Muut tekijät = 10p</a:t>
            </a:r>
          </a:p>
          <a:p>
            <a:pPr lvl="1">
              <a:lnSpc>
                <a:spcPts val="1600"/>
              </a:lnSpc>
              <a:spcBef>
                <a:spcPts val="0"/>
              </a:spcBef>
              <a:spcAft>
                <a:spcPts val="300"/>
              </a:spcAft>
            </a:pPr>
            <a:r>
              <a:rPr lang="fi-FI" sz="1300" dirty="0"/>
              <a:t>Peruskoulut =&gt; </a:t>
            </a:r>
            <a:r>
              <a:rPr lang="fi-FI" sz="1300" u="sng" dirty="0"/>
              <a:t>1p</a:t>
            </a:r>
          </a:p>
          <a:p>
            <a:pPr lvl="1">
              <a:lnSpc>
                <a:spcPts val="1600"/>
              </a:lnSpc>
              <a:spcBef>
                <a:spcPts val="0"/>
              </a:spcBef>
              <a:spcAft>
                <a:spcPts val="300"/>
              </a:spcAft>
            </a:pPr>
            <a:r>
              <a:rPr lang="fi-FI" sz="1300" dirty="0"/>
              <a:t>Erikoiskuljetusreitit =&gt; </a:t>
            </a:r>
            <a:r>
              <a:rPr lang="fi-FI" sz="1300" u="sng" dirty="0"/>
              <a:t>1p</a:t>
            </a:r>
          </a:p>
          <a:p>
            <a:pPr lvl="1">
              <a:lnSpc>
                <a:spcPts val="1600"/>
              </a:lnSpc>
              <a:spcBef>
                <a:spcPts val="0"/>
              </a:spcBef>
              <a:spcAft>
                <a:spcPts val="300"/>
              </a:spcAft>
            </a:pPr>
            <a:r>
              <a:rPr lang="fi-FI" sz="1300" dirty="0"/>
              <a:t>Varareitit =&gt; </a:t>
            </a:r>
            <a:r>
              <a:rPr lang="fi-FI" sz="1300" u="sng" dirty="0"/>
              <a:t>1p</a:t>
            </a:r>
          </a:p>
          <a:p>
            <a:pPr lvl="1">
              <a:lnSpc>
                <a:spcPts val="1600"/>
              </a:lnSpc>
              <a:spcBef>
                <a:spcPts val="0"/>
              </a:spcBef>
              <a:spcAft>
                <a:spcPts val="300"/>
              </a:spcAft>
            </a:pPr>
            <a:r>
              <a:rPr lang="fi-FI" sz="1300" dirty="0"/>
              <a:t>Taajamat =&gt; </a:t>
            </a:r>
            <a:r>
              <a:rPr lang="fi-FI" sz="1300" u="sng" dirty="0"/>
              <a:t>1p</a:t>
            </a:r>
          </a:p>
          <a:p>
            <a:pPr lvl="1">
              <a:lnSpc>
                <a:spcPts val="1600"/>
              </a:lnSpc>
              <a:spcBef>
                <a:spcPts val="0"/>
              </a:spcBef>
              <a:spcAft>
                <a:spcPts val="300"/>
              </a:spcAft>
            </a:pPr>
            <a:r>
              <a:rPr lang="fi-FI" sz="1300" dirty="0"/>
              <a:t>Asukastiheys =&gt; </a:t>
            </a:r>
            <a:r>
              <a:rPr lang="fi-FI" sz="1300" u="sng" dirty="0"/>
              <a:t>1p</a:t>
            </a:r>
          </a:p>
          <a:p>
            <a:pPr lvl="1">
              <a:lnSpc>
                <a:spcPts val="1600"/>
              </a:lnSpc>
              <a:spcBef>
                <a:spcPts val="0"/>
              </a:spcBef>
              <a:spcAft>
                <a:spcPts val="300"/>
              </a:spcAft>
            </a:pPr>
            <a:r>
              <a:rPr lang="fi-FI" sz="1300" dirty="0"/>
              <a:t>Kesän liikennemäärä (KKVL)</a:t>
            </a:r>
          </a:p>
          <a:p>
            <a:pPr lvl="2">
              <a:lnSpc>
                <a:spcPts val="1600"/>
              </a:lnSpc>
              <a:spcBef>
                <a:spcPts val="0"/>
              </a:spcBef>
              <a:spcAft>
                <a:spcPts val="300"/>
              </a:spcAft>
            </a:pPr>
            <a:r>
              <a:rPr lang="fi-FI" sz="1300" dirty="0"/>
              <a:t>KKVL &gt; 500 =&gt; </a:t>
            </a:r>
            <a:r>
              <a:rPr lang="fi-FI" sz="1300" u="sng" dirty="0"/>
              <a:t>1p</a:t>
            </a:r>
          </a:p>
          <a:p>
            <a:pPr lvl="2">
              <a:lnSpc>
                <a:spcPts val="1600"/>
              </a:lnSpc>
              <a:spcBef>
                <a:spcPts val="0"/>
              </a:spcBef>
              <a:spcAft>
                <a:spcPts val="300"/>
              </a:spcAft>
            </a:pPr>
            <a:r>
              <a:rPr lang="fi-FI" sz="1300" dirty="0"/>
              <a:t>Jos KKVL/KVL &gt; 1,5 =&gt; </a:t>
            </a:r>
            <a:r>
              <a:rPr lang="fi-FI" sz="1300" u="sng" dirty="0"/>
              <a:t>1p</a:t>
            </a:r>
          </a:p>
          <a:p>
            <a:pPr lvl="1">
              <a:lnSpc>
                <a:spcPts val="1600"/>
              </a:lnSpc>
              <a:spcBef>
                <a:spcPts val="0"/>
              </a:spcBef>
              <a:spcAft>
                <a:spcPts val="300"/>
              </a:spcAft>
            </a:pPr>
            <a:r>
              <a:rPr lang="fi-FI" sz="1300" dirty="0"/>
              <a:t>Matkailureitit =&gt; </a:t>
            </a:r>
            <a:r>
              <a:rPr lang="fi-FI" sz="1300" u="sng" dirty="0"/>
              <a:t>1p</a:t>
            </a:r>
          </a:p>
          <a:p>
            <a:pPr lvl="1">
              <a:lnSpc>
                <a:spcPts val="1600"/>
              </a:lnSpc>
              <a:spcBef>
                <a:spcPts val="0"/>
              </a:spcBef>
              <a:spcAft>
                <a:spcPts val="300"/>
              </a:spcAft>
            </a:pPr>
            <a:r>
              <a:rPr lang="fi-FI" sz="1300" dirty="0"/>
              <a:t>Matkailukohteet =&gt; </a:t>
            </a:r>
            <a:r>
              <a:rPr lang="fi-FI" sz="1300" u="sng" dirty="0"/>
              <a:t>1p</a:t>
            </a:r>
          </a:p>
          <a:p>
            <a:pPr lvl="1">
              <a:lnSpc>
                <a:spcPts val="1600"/>
              </a:lnSpc>
              <a:spcBef>
                <a:spcPts val="0"/>
              </a:spcBef>
              <a:spcAft>
                <a:spcPts val="300"/>
              </a:spcAft>
            </a:pPr>
            <a:r>
              <a:rPr lang="fi-FI" sz="1300" dirty="0"/>
              <a:t>Tien verkollinen asema =&gt; </a:t>
            </a:r>
            <a:r>
              <a:rPr lang="fi-FI" sz="1300" u="sng" dirty="0"/>
              <a:t>1p</a:t>
            </a:r>
          </a:p>
        </p:txBody>
      </p:sp>
      <p:sp>
        <p:nvSpPr>
          <p:cNvPr id="7" name="Rectangle 3">
            <a:extLst>
              <a:ext uri="{FF2B5EF4-FFF2-40B4-BE49-F238E27FC236}">
                <a16:creationId xmlns:a16="http://schemas.microsoft.com/office/drawing/2014/main" id="{402931A7-BC37-4CFC-8863-EC9BDB8F9F1C}"/>
              </a:ext>
            </a:extLst>
          </p:cNvPr>
          <p:cNvSpPr txBox="1">
            <a:spLocks noChangeArrowheads="1"/>
          </p:cNvSpPr>
          <p:nvPr/>
        </p:nvSpPr>
        <p:spPr bwMode="auto">
          <a:xfrm>
            <a:off x="6639861" y="5031743"/>
            <a:ext cx="5295339" cy="792163"/>
          </a:xfrm>
          <a:prstGeom prst="rect">
            <a:avLst/>
          </a:prstGeom>
          <a:solidFill>
            <a:schemeClr val="tx2"/>
          </a:solidFill>
          <a:ln w="19050">
            <a:solidFill>
              <a:schemeClr val="tx1"/>
            </a:solidFill>
            <a:miter lim="800000"/>
            <a:headEnd/>
            <a:tailEnd/>
          </a:ln>
        </p:spPr>
        <p:txBody>
          <a:bodyPr anchor="ctr"/>
          <a:lstStyle/>
          <a:p>
            <a:pPr marL="342900" indent="-342900" algn="ctr">
              <a:spcBef>
                <a:spcPct val="20000"/>
              </a:spcBef>
              <a:buClr>
                <a:srgbClr val="006575"/>
              </a:buClr>
              <a:defRPr/>
            </a:pPr>
            <a:r>
              <a:rPr lang="fi-FI" b="1" kern="0" dirty="0">
                <a:solidFill>
                  <a:schemeClr val="bg1"/>
                </a:solidFill>
                <a:latin typeface="+mn-lt"/>
                <a:cs typeface="Arial" charset="0"/>
              </a:rPr>
              <a:t>Kaikkien tekijöiden painoarvo 1/3</a:t>
            </a:r>
            <a:br>
              <a:rPr lang="fi-FI" b="1" kern="0" dirty="0">
                <a:solidFill>
                  <a:schemeClr val="bg1"/>
                </a:solidFill>
                <a:latin typeface="+mn-lt"/>
                <a:cs typeface="Arial" charset="0"/>
              </a:rPr>
            </a:br>
            <a:r>
              <a:rPr lang="fi-FI" b="1" kern="0" dirty="0">
                <a:solidFill>
                  <a:schemeClr val="bg1"/>
                </a:solidFill>
                <a:latin typeface="+mn-lt"/>
                <a:cs typeface="Arial" charset="0"/>
              </a:rPr>
              <a:t> Maksimipisteet =</a:t>
            </a:r>
            <a:br>
              <a:rPr lang="fi-FI" b="1" kern="0" dirty="0">
                <a:solidFill>
                  <a:schemeClr val="bg1"/>
                </a:solidFill>
                <a:latin typeface="+mn-lt"/>
                <a:cs typeface="Arial" charset="0"/>
              </a:rPr>
            </a:br>
            <a:r>
              <a:rPr lang="fi-FI" b="1" kern="0" dirty="0">
                <a:solidFill>
                  <a:schemeClr val="bg1"/>
                </a:solidFill>
                <a:latin typeface="+mn-lt"/>
                <a:cs typeface="Arial" charset="0"/>
              </a:rPr>
              <a:t>15*(1/3) + </a:t>
            </a:r>
            <a:r>
              <a:rPr lang="fi-FI" b="1" kern="0" dirty="0">
                <a:solidFill>
                  <a:schemeClr val="bg1"/>
                </a:solidFill>
                <a:cs typeface="Arial" charset="0"/>
              </a:rPr>
              <a:t>25*(1/3) + 10*(1/3) = 16,67p</a:t>
            </a:r>
            <a:endParaRPr lang="fi-FI" kern="0" dirty="0">
              <a:solidFill>
                <a:schemeClr val="bg1"/>
              </a:solidFill>
              <a:latin typeface="+mn-lt"/>
              <a:cs typeface="Arial" charset="0"/>
            </a:endParaRPr>
          </a:p>
        </p:txBody>
      </p:sp>
    </p:spTree>
    <p:extLst>
      <p:ext uri="{BB962C8B-B14F-4D97-AF65-F5344CB8AC3E}">
        <p14:creationId xmlns:p14="http://schemas.microsoft.com/office/powerpoint/2010/main" val="266433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Menetelmäkuvaus pääluokittain, säännöllinen henkilöliikenne</a:t>
            </a:r>
            <a:br>
              <a:rPr lang="fi-FI" altLang="fi-FI" dirty="0"/>
            </a:b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spcBef>
                <a:spcPts val="0"/>
              </a:spcBef>
              <a:spcAft>
                <a:spcPts val="600"/>
              </a:spcAft>
              <a:buFont typeface="+mj-lt"/>
              <a:buAutoNum type="arabicPeriod"/>
            </a:pPr>
            <a:r>
              <a:rPr lang="fi-FI" sz="1600" b="1" u="sng" dirty="0"/>
              <a:t>Säännöllinen henkilöliikenne = 15p</a:t>
            </a:r>
          </a:p>
          <a:p>
            <a:pPr>
              <a:spcBef>
                <a:spcPts val="1200"/>
              </a:spcBef>
            </a:pPr>
            <a:r>
              <a:rPr lang="fi-FI" altLang="fi-FI" sz="1600" dirty="0"/>
              <a:t>Liikennemäärä (KVL) =&gt; 9p</a:t>
            </a:r>
          </a:p>
          <a:p>
            <a:pPr lvl="2">
              <a:spcBef>
                <a:spcPts val="300"/>
              </a:spcBef>
              <a:buFont typeface="Arial" panose="020B0604020202020204" pitchFamily="34" charset="0"/>
              <a:buChar char="•"/>
            </a:pPr>
            <a:r>
              <a:rPr lang="fi-FI" altLang="fi-FI" sz="1400" dirty="0"/>
              <a:t>KVL 500 tai yli		= 9p</a:t>
            </a:r>
          </a:p>
          <a:p>
            <a:pPr lvl="2">
              <a:spcBef>
                <a:spcPts val="300"/>
              </a:spcBef>
              <a:buFont typeface="Arial" panose="020B0604020202020204" pitchFamily="34" charset="0"/>
              <a:buChar char="•"/>
            </a:pPr>
            <a:r>
              <a:rPr lang="fi-FI" altLang="fi-FI" sz="1400" dirty="0"/>
              <a:t>0–499			= 0–9p (lineaarinen pisteytys)</a:t>
            </a:r>
          </a:p>
          <a:p>
            <a:pPr>
              <a:spcBef>
                <a:spcPts val="1200"/>
              </a:spcBef>
            </a:pPr>
            <a:r>
              <a:rPr lang="fi-FI" altLang="fi-FI" sz="1600" dirty="0"/>
              <a:t>Linja-autoliikenteen vuoromäärä (Matka.fi) =&gt; 3p</a:t>
            </a:r>
          </a:p>
          <a:p>
            <a:pPr lvl="2">
              <a:spcBef>
                <a:spcPts val="300"/>
              </a:spcBef>
              <a:buFont typeface="Arial" panose="020B0604020202020204" pitchFamily="34" charset="0"/>
              <a:buChar char="•"/>
            </a:pPr>
            <a:r>
              <a:rPr lang="fi-FI" altLang="fi-FI" sz="1400" dirty="0"/>
              <a:t>20 vuoroa tai yli		= 3p</a:t>
            </a:r>
          </a:p>
          <a:p>
            <a:pPr lvl="2">
              <a:spcBef>
                <a:spcPts val="300"/>
              </a:spcBef>
              <a:buFont typeface="Arial" panose="020B0604020202020204" pitchFamily="34" charset="0"/>
              <a:buChar char="•"/>
            </a:pPr>
            <a:r>
              <a:rPr lang="fi-FI" altLang="fi-FI" sz="1400" dirty="0"/>
              <a:t>0–19 vuoroa		= 0–3p (lineaarinen pisteytys)</a:t>
            </a:r>
          </a:p>
          <a:p>
            <a:pPr>
              <a:spcBef>
                <a:spcPts val="1200"/>
              </a:spcBef>
            </a:pPr>
            <a:r>
              <a:rPr lang="fi-FI" altLang="fi-FI" sz="1600" dirty="0"/>
              <a:t>Työmatkaliikenteen reitit (YKR) =&gt; 3p</a:t>
            </a:r>
          </a:p>
          <a:p>
            <a:pPr lvl="2">
              <a:spcBef>
                <a:spcPts val="300"/>
              </a:spcBef>
              <a:buFont typeface="Arial" panose="020B0604020202020204" pitchFamily="34" charset="0"/>
              <a:buChar char="•"/>
            </a:pPr>
            <a:r>
              <a:rPr lang="fi-FI" altLang="fi-FI" sz="1400" dirty="0"/>
              <a:t>400 työmatkaa tai yli		= 3p</a:t>
            </a:r>
          </a:p>
          <a:p>
            <a:pPr lvl="2">
              <a:spcBef>
                <a:spcPts val="300"/>
              </a:spcBef>
              <a:buFont typeface="Arial" panose="020B0604020202020204" pitchFamily="34" charset="0"/>
              <a:buChar char="•"/>
            </a:pPr>
            <a:r>
              <a:rPr lang="fi-FI" altLang="fi-FI" sz="1400" dirty="0"/>
              <a:t>0–399 työmatkaa		= 0–3p (lineaarinen pisteytys)</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16</a:t>
            </a:fld>
            <a:endParaRPr lang="fi-FI" dirty="0"/>
          </a:p>
        </p:txBody>
      </p:sp>
    </p:spTree>
    <p:extLst>
      <p:ext uri="{BB962C8B-B14F-4D97-AF65-F5344CB8AC3E}">
        <p14:creationId xmlns:p14="http://schemas.microsoft.com/office/powerpoint/2010/main" val="1037273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Menetelmäkuvaus pääluokittain, säännöllinen tavaraliikenne</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392783" y="1736595"/>
            <a:ext cx="10636236" cy="4089200"/>
          </a:xfrm>
        </p:spPr>
        <p:txBody>
          <a:bodyPr>
            <a:noAutofit/>
          </a:bodyPr>
          <a:lstStyle/>
          <a:p>
            <a:pPr>
              <a:spcBef>
                <a:spcPts val="0"/>
              </a:spcBef>
              <a:spcAft>
                <a:spcPts val="300"/>
              </a:spcAft>
              <a:buFont typeface="+mj-lt"/>
              <a:buAutoNum type="arabicPeriod" startAt="2"/>
            </a:pPr>
            <a:r>
              <a:rPr lang="fi-FI" sz="1600" b="1" u="sng" dirty="0"/>
              <a:t>Säännöllinen tavaraliikenne = 25p</a:t>
            </a:r>
          </a:p>
          <a:p>
            <a:pPr>
              <a:spcBef>
                <a:spcPts val="0"/>
              </a:spcBef>
            </a:pPr>
            <a:r>
              <a:rPr lang="fi-FI" altLang="fi-FI" sz="1600" dirty="0"/>
              <a:t>Liikennemäärä (KVLRAS) =&gt; 8p</a:t>
            </a:r>
          </a:p>
          <a:p>
            <a:pPr lvl="2">
              <a:spcBef>
                <a:spcPts val="200"/>
              </a:spcBef>
              <a:buFont typeface="Arial" panose="020B0604020202020204" pitchFamily="34" charset="0"/>
              <a:buChar char="•"/>
              <a:defRPr/>
            </a:pPr>
            <a:r>
              <a:rPr lang="fi-FI" altLang="fi-FI" sz="1100" dirty="0"/>
              <a:t>KVLRAS 20 saa 8p, pisteytetty lineaarisesti laskevasti KVLRAS-arvosta 20 alaspäin</a:t>
            </a:r>
          </a:p>
          <a:p>
            <a:pPr>
              <a:spcBef>
                <a:spcPts val="0"/>
              </a:spcBef>
            </a:pPr>
            <a:r>
              <a:rPr lang="fi-FI" altLang="fi-FI" sz="1600" dirty="0"/>
              <a:t>Liikennemäärä (KVLYHD) =&gt; 1p</a:t>
            </a:r>
          </a:p>
          <a:p>
            <a:pPr lvl="2">
              <a:spcBef>
                <a:spcPts val="200"/>
              </a:spcBef>
              <a:buFont typeface="Arial" panose="020B0604020202020204" pitchFamily="34" charset="0"/>
              <a:buChar char="•"/>
              <a:defRPr/>
            </a:pPr>
            <a:r>
              <a:rPr lang="fi-FI" altLang="fi-FI" sz="1100" dirty="0"/>
              <a:t>KVLYHD 20 saa 1p, pisteytetty lineaarisesti laskevasti KVLYHD-arvosta 20 alaspäin</a:t>
            </a:r>
          </a:p>
          <a:p>
            <a:pPr>
              <a:spcBef>
                <a:spcPts val="300"/>
              </a:spcBef>
            </a:pPr>
            <a:r>
              <a:rPr lang="fi-FI" altLang="fi-FI" sz="1600" dirty="0"/>
              <a:t>Tavaraliikenteen tekijät =&gt; 16p</a:t>
            </a:r>
          </a:p>
          <a:p>
            <a:pPr lvl="2">
              <a:spcBef>
                <a:spcPts val="200"/>
              </a:spcBef>
              <a:buFont typeface="Arial" panose="020B0604020202020204" pitchFamily="34" charset="0"/>
              <a:buChar char="•"/>
              <a:defRPr/>
            </a:pPr>
            <a:r>
              <a:rPr lang="fi-FI" sz="1100" dirty="0"/>
              <a:t>Maito =&gt; 3p</a:t>
            </a:r>
          </a:p>
          <a:p>
            <a:pPr marL="1557337" lvl="3" indent="-285750">
              <a:spcBef>
                <a:spcPts val="100"/>
              </a:spcBef>
              <a:buClr>
                <a:srgbClr val="008091"/>
              </a:buClr>
              <a:buFont typeface="Arial" panose="020B0604020202020204" pitchFamily="34" charset="0"/>
              <a:buChar char="+"/>
              <a:defRPr/>
            </a:pPr>
            <a:r>
              <a:rPr lang="fi-FI" sz="1100" dirty="0"/>
              <a:t>Annettu 2p, jos tieosa osuu maitoreitille. </a:t>
            </a:r>
            <a:r>
              <a:rPr lang="fi-FI" sz="1100" kern="0" dirty="0"/>
              <a:t>Yhteensä 413 tieosaa ja 499 KVL-jaksoa sai pisteitä</a:t>
            </a:r>
            <a:r>
              <a:rPr lang="fi-FI" sz="1100" dirty="0"/>
              <a:t>.</a:t>
            </a:r>
            <a:endParaRPr lang="fi-FI" sz="1100" kern="0" dirty="0"/>
          </a:p>
          <a:p>
            <a:pPr lvl="2">
              <a:spcBef>
                <a:spcPts val="200"/>
              </a:spcBef>
              <a:buFont typeface="Arial" panose="020B0604020202020204" pitchFamily="34" charset="0"/>
              <a:buChar char="•"/>
              <a:defRPr/>
            </a:pPr>
            <a:r>
              <a:rPr lang="fi-FI" sz="1100" dirty="0"/>
              <a:t>Kaatopaikat ja jätteenkäsittely =&gt; 1p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91 tieosaa ja 104 KVL-jaksoa sai pisteitä.</a:t>
            </a:r>
          </a:p>
          <a:p>
            <a:pPr lvl="2">
              <a:spcBef>
                <a:spcPts val="200"/>
              </a:spcBef>
              <a:buFont typeface="Arial" panose="020B0604020202020204" pitchFamily="34" charset="0"/>
              <a:buChar char="•"/>
              <a:defRPr/>
            </a:pPr>
            <a:r>
              <a:rPr lang="fi-FI" sz="1100" dirty="0"/>
              <a:t>Maa-aines =&gt; 1p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199 tieosaa ja 229 KVL-jaksoa sai pisteitä.</a:t>
            </a:r>
          </a:p>
          <a:p>
            <a:pPr lvl="2">
              <a:spcBef>
                <a:spcPts val="200"/>
              </a:spcBef>
              <a:buFont typeface="Arial" panose="020B0604020202020204" pitchFamily="34" charset="0"/>
              <a:buChar char="•"/>
              <a:defRPr/>
            </a:pPr>
            <a:r>
              <a:rPr lang="fi-FI" sz="1100" dirty="0"/>
              <a:t>Viljansäilytys =&gt; 1p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453 tieosaa ja 514 KVL-jaksoa sai pisteitä.</a:t>
            </a:r>
          </a:p>
          <a:p>
            <a:pPr lvl="2">
              <a:spcBef>
                <a:spcPts val="200"/>
              </a:spcBef>
              <a:buFont typeface="Arial" panose="020B0604020202020204" pitchFamily="34" charset="0"/>
              <a:buChar char="•"/>
              <a:defRPr/>
            </a:pPr>
            <a:r>
              <a:rPr lang="fi-FI" sz="1100" dirty="0"/>
              <a:t>Kasvihuoneet =&gt; 1p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114 tieosaa ja 129 KVL-jaksoa sai pisteitä.</a:t>
            </a:r>
          </a:p>
          <a:p>
            <a:pPr lvl="2">
              <a:spcBef>
                <a:spcPts val="200"/>
              </a:spcBef>
              <a:buFont typeface="Arial" panose="020B0604020202020204" pitchFamily="34" charset="0"/>
              <a:buChar char="•"/>
              <a:defRPr/>
            </a:pPr>
            <a:r>
              <a:rPr lang="fi-FI" sz="1100" dirty="0"/>
              <a:t>Eläintilat =&gt; 2p*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542 tieosaa ja 610 KVL-jaksoa sai pisteitä.</a:t>
            </a:r>
          </a:p>
          <a:p>
            <a:pPr lvl="2">
              <a:spcBef>
                <a:spcPts val="200"/>
              </a:spcBef>
              <a:buFont typeface="Arial" panose="020B0604020202020204" pitchFamily="34" charset="0"/>
              <a:buChar char="•"/>
              <a:defRPr/>
            </a:pPr>
            <a:r>
              <a:rPr lang="fi-FI" sz="1100" dirty="0"/>
              <a:t>Elintarvikelaitokset =&gt; 2p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60 tieosaa ja 68 KVL-jaksoa sai pisteitä.</a:t>
            </a:r>
          </a:p>
          <a:p>
            <a:pPr lvl="2">
              <a:spcBef>
                <a:spcPts val="200"/>
              </a:spcBef>
              <a:buFont typeface="Arial" panose="020B0604020202020204" pitchFamily="34" charset="0"/>
              <a:buChar char="•"/>
              <a:defRPr/>
            </a:pPr>
            <a:r>
              <a:rPr lang="fi-FI" sz="1100" dirty="0"/>
              <a:t>Tuotanto- ja teollisuuslaitokset =&gt; 2p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82 tieosaa ja 109 KVL-jaksoa sai pisteitä.</a:t>
            </a:r>
          </a:p>
          <a:p>
            <a:pPr lvl="2">
              <a:spcBef>
                <a:spcPts val="200"/>
              </a:spcBef>
              <a:buFont typeface="Arial" panose="020B0604020202020204" pitchFamily="34" charset="0"/>
              <a:buChar char="•"/>
              <a:defRPr/>
            </a:pPr>
            <a:r>
              <a:rPr lang="fi-FI" sz="1100" dirty="0"/>
              <a:t>Päivittäistavarakaupat =&gt; 2p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117 tieosaa ja 145 KVL-jaksoa sai pisteitä.</a:t>
            </a:r>
          </a:p>
          <a:p>
            <a:pPr lvl="2">
              <a:spcBef>
                <a:spcPts val="200"/>
              </a:spcBef>
              <a:buFont typeface="Arial" panose="020B0604020202020204" pitchFamily="34" charset="0"/>
              <a:buChar char="•"/>
              <a:defRPr/>
            </a:pPr>
            <a:r>
              <a:rPr lang="fi-FI" sz="1100" dirty="0"/>
              <a:t>Puun kuljetusreitit =&gt; 1p</a:t>
            </a:r>
          </a:p>
          <a:p>
            <a:pPr marL="1557337" lvl="3" indent="-285750">
              <a:spcBef>
                <a:spcPts val="100"/>
              </a:spcBef>
              <a:buClr>
                <a:srgbClr val="008091"/>
              </a:buClr>
              <a:buFont typeface="Arial" panose="020B0604020202020204" pitchFamily="34" charset="0"/>
              <a:buChar char="+"/>
              <a:defRPr/>
            </a:pPr>
            <a:r>
              <a:rPr lang="fi-FI" sz="1100" dirty="0"/>
              <a:t>Nopein reitti päätieverkolle, yhteensä 6 tieosaa ja 11 KVL-jaksoa </a:t>
            </a:r>
            <a:r>
              <a:rPr lang="fi-FI" sz="1100" u="sng" dirty="0"/>
              <a:t>ei saanut</a:t>
            </a:r>
            <a:r>
              <a:rPr lang="fi-FI" sz="1100" dirty="0"/>
              <a:t> pisteitä.</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17</a:t>
            </a:fld>
            <a:endParaRPr lang="fi-FI" dirty="0"/>
          </a:p>
        </p:txBody>
      </p:sp>
      <p:sp>
        <p:nvSpPr>
          <p:cNvPr id="18" name="Tekstiruutu 7">
            <a:extLst>
              <a:ext uri="{FF2B5EF4-FFF2-40B4-BE49-F238E27FC236}">
                <a16:creationId xmlns:a16="http://schemas.microsoft.com/office/drawing/2014/main" id="{290FB911-AAD5-4400-B567-3AFB9968089C}"/>
              </a:ext>
            </a:extLst>
          </p:cNvPr>
          <p:cNvSpPr txBox="1"/>
          <p:nvPr/>
        </p:nvSpPr>
        <p:spPr>
          <a:xfrm>
            <a:off x="8050490" y="3085783"/>
            <a:ext cx="4029215" cy="2998385"/>
          </a:xfrm>
          <a:prstGeom prst="rect">
            <a:avLst/>
          </a:prstGeom>
          <a:solidFill>
            <a:schemeClr val="bg1"/>
          </a:solidFill>
          <a:ln w="19050">
            <a:solidFill>
              <a:schemeClr val="accent2"/>
            </a:solidFill>
          </a:ln>
        </p:spPr>
        <p:txBody>
          <a:bodyPr wrap="square">
            <a:spAutoFit/>
          </a:bodyPr>
          <a:lstStyle/>
          <a:p>
            <a:pPr>
              <a:lnSpc>
                <a:spcPct val="107000"/>
              </a:lnSpc>
            </a:pPr>
            <a:r>
              <a:rPr lang="fi-FI" sz="1200" b="1" kern="1200" dirty="0">
                <a:solidFill>
                  <a:schemeClr val="accent2"/>
                </a:solidFill>
                <a:effectLst/>
                <a:latin typeface="+mj-lt"/>
                <a:ea typeface="Calibri" panose="020F0502020204030204" pitchFamily="34" charset="0"/>
                <a:cs typeface="Arial" panose="020B0604020202020204" pitchFamily="34" charset="0"/>
              </a:rPr>
              <a:t>*</a:t>
            </a:r>
            <a:endParaRPr lang="fi-FI" sz="1200" b="1" dirty="0">
              <a:solidFill>
                <a:schemeClr val="accent2"/>
              </a:solidFill>
              <a:effectLst/>
              <a:latin typeface="+mj-lt"/>
              <a:ea typeface="Calibri" panose="020F0502020204030204" pitchFamily="34" charset="0"/>
              <a:cs typeface="Times New Roman" panose="02020603050405020304" pitchFamily="18" charset="0"/>
            </a:endParaRPr>
          </a:p>
          <a:p>
            <a:pPr lvl="0">
              <a:tabLst>
                <a:tab pos="4572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Nauta</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Yli 100 eläintä kohdistui tieosalle	= 0,5p</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0–100 eläintä		= 0–0,5p (lineaarisesti)</a:t>
            </a:r>
            <a:endParaRPr lang="fi-FI" sz="1100" dirty="0">
              <a:effectLst/>
              <a:latin typeface="+mj-lt"/>
              <a:ea typeface="Times New Roman" panose="02020603050405020304" pitchFamily="18" charset="0"/>
              <a:cs typeface="Times New Roman" panose="02020603050405020304" pitchFamily="18" charset="0"/>
            </a:endParaRPr>
          </a:p>
          <a:p>
            <a:pPr lvl="0">
              <a:tabLst>
                <a:tab pos="4572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Lammas, vuohi, hevonen</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Yli 100 eläintä kohdistui tieosalle	= 0,5p</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0–100 eläintä		= 0–0,5p (lineaarisesti)</a:t>
            </a:r>
            <a:endParaRPr lang="fi-FI" sz="1100" dirty="0">
              <a:effectLst/>
              <a:latin typeface="+mj-lt"/>
              <a:ea typeface="Times New Roman" panose="02020603050405020304" pitchFamily="18" charset="0"/>
              <a:cs typeface="Times New Roman" panose="02020603050405020304" pitchFamily="18" charset="0"/>
            </a:endParaRPr>
          </a:p>
          <a:p>
            <a:pPr lvl="0">
              <a:tabLst>
                <a:tab pos="4572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Sika</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Yli 400 eläintä kohdistui tieosalle	= 0,5p</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0–400 eläintä		= 0–0,5p (lineaarisesti)</a:t>
            </a:r>
            <a:endParaRPr lang="fi-FI" sz="1100" dirty="0">
              <a:effectLst/>
              <a:latin typeface="+mj-lt"/>
              <a:ea typeface="Times New Roman" panose="02020603050405020304" pitchFamily="18" charset="0"/>
              <a:cs typeface="Times New Roman" panose="02020603050405020304" pitchFamily="18" charset="0"/>
            </a:endParaRPr>
          </a:p>
          <a:p>
            <a:pPr lvl="0">
              <a:tabLst>
                <a:tab pos="4572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Siipikarja</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Yli 1 000 eläintä kohdistui tieosalle	= 0,5p</a:t>
            </a:r>
            <a:endParaRPr lang="fi-FI" sz="1100" dirty="0">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914400" algn="l"/>
              </a:tabLst>
            </a:pPr>
            <a:r>
              <a:rPr lang="fi-FI" sz="1100" kern="1200" dirty="0">
                <a:solidFill>
                  <a:srgbClr val="000000"/>
                </a:solidFill>
                <a:effectLst/>
                <a:latin typeface="+mj-lt"/>
                <a:ea typeface="Times New Roman" panose="02020603050405020304" pitchFamily="18" charset="0"/>
                <a:cs typeface="Arial" panose="020B0604020202020204" pitchFamily="34" charset="0"/>
              </a:rPr>
              <a:t>0–1 000 eläintä		= 0–0,5p (lineaarisesti)</a:t>
            </a:r>
            <a:endParaRPr lang="fi-FI" sz="11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495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Menetelmäkuvaus pääluokittain, muut tekijät</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589891"/>
            <a:ext cx="10636236" cy="4089200"/>
          </a:xfrm>
        </p:spPr>
        <p:txBody>
          <a:bodyPr>
            <a:noAutofit/>
          </a:bodyPr>
          <a:lstStyle/>
          <a:p>
            <a:pPr>
              <a:spcBef>
                <a:spcPts val="0"/>
              </a:spcBef>
              <a:spcAft>
                <a:spcPts val="300"/>
              </a:spcAft>
              <a:buFont typeface="+mj-lt"/>
              <a:buAutoNum type="arabicPeriod" startAt="3"/>
            </a:pPr>
            <a:r>
              <a:rPr lang="fi-FI" sz="1600" b="1" u="sng" dirty="0"/>
              <a:t>Muut tekijät = 10p</a:t>
            </a:r>
          </a:p>
          <a:p>
            <a:pPr>
              <a:spcBef>
                <a:spcPts val="0"/>
              </a:spcBef>
              <a:spcAft>
                <a:spcPts val="0"/>
              </a:spcAft>
              <a:defRPr/>
            </a:pPr>
            <a:r>
              <a:rPr lang="fi-FI" sz="1400" dirty="0"/>
              <a:t>Peruskoulut =&gt; 1p</a:t>
            </a:r>
          </a:p>
          <a:p>
            <a:pPr lvl="2">
              <a:spcBef>
                <a:spcPts val="0"/>
              </a:spcBef>
              <a:buFont typeface="Arial" panose="020B0604020202020204" pitchFamily="34" charset="0"/>
              <a:buChar char="•"/>
              <a:defRPr/>
            </a:pPr>
            <a:r>
              <a:rPr lang="fi-FI" sz="1200" dirty="0"/>
              <a:t>Tekijä pisteytettiin seuraavasti (3 km </a:t>
            </a:r>
            <a:r>
              <a:rPr lang="fi-FI" sz="1200" dirty="0" err="1"/>
              <a:t>bufferi</a:t>
            </a:r>
            <a:r>
              <a:rPr lang="fi-FI" sz="1200" dirty="0"/>
              <a:t> tieverkkoa pitkin), ja jos</a:t>
            </a:r>
          </a:p>
          <a:p>
            <a:pPr marL="1557337" lvl="3" indent="-285750">
              <a:spcBef>
                <a:spcPts val="0"/>
              </a:spcBef>
              <a:buFontTx/>
              <a:buChar char="–"/>
              <a:defRPr/>
            </a:pPr>
            <a:r>
              <a:rPr lang="fi-FI" sz="1200" dirty="0"/>
              <a:t>tieosasta osui reitille ≥ 50 %       = 1p</a:t>
            </a:r>
          </a:p>
          <a:p>
            <a:pPr marL="1557337" lvl="3" indent="-285750">
              <a:spcBef>
                <a:spcPts val="0"/>
              </a:spcBef>
              <a:spcAft>
                <a:spcPts val="300"/>
              </a:spcAft>
              <a:buFontTx/>
              <a:buChar char="–"/>
              <a:defRPr/>
            </a:pPr>
            <a:r>
              <a:rPr lang="fi-FI" sz="1200" dirty="0"/>
              <a:t>tieosasta osui reitille 1–49 %      = 0,5p</a:t>
            </a:r>
          </a:p>
          <a:p>
            <a:pPr>
              <a:spcBef>
                <a:spcPts val="0"/>
              </a:spcBef>
              <a:defRPr/>
            </a:pPr>
            <a:r>
              <a:rPr lang="fi-FI" sz="1400" dirty="0"/>
              <a:t>Erikoiskuljetusreitti =&gt; 1p</a:t>
            </a:r>
          </a:p>
          <a:p>
            <a:pPr lvl="2">
              <a:spcBef>
                <a:spcPts val="0"/>
              </a:spcBef>
              <a:spcAft>
                <a:spcPts val="300"/>
              </a:spcAft>
              <a:buFont typeface="Arial" panose="020B0604020202020204" pitchFamily="34" charset="0"/>
              <a:buChar char="•"/>
              <a:defRPr/>
            </a:pPr>
            <a:r>
              <a:rPr lang="fi-FI" sz="1200" dirty="0"/>
              <a:t>Jos tieosalle osuu erikoiskuljetusreitti</a:t>
            </a:r>
          </a:p>
          <a:p>
            <a:pPr>
              <a:spcBef>
                <a:spcPts val="0"/>
              </a:spcBef>
              <a:defRPr/>
            </a:pPr>
            <a:r>
              <a:rPr lang="fi-FI" sz="1400" dirty="0"/>
              <a:t>Varareitit =&gt; 1p</a:t>
            </a:r>
          </a:p>
          <a:p>
            <a:pPr lvl="2">
              <a:spcBef>
                <a:spcPts val="200"/>
              </a:spcBef>
              <a:spcAft>
                <a:spcPts val="300"/>
              </a:spcAft>
              <a:buFont typeface="Arial" panose="020B0604020202020204" pitchFamily="34" charset="0"/>
              <a:buChar char="•"/>
              <a:defRPr/>
            </a:pPr>
            <a:r>
              <a:rPr lang="fi-FI" sz="1200" dirty="0"/>
              <a:t>Jos tieosalle osuu varareitti</a:t>
            </a:r>
          </a:p>
          <a:p>
            <a:pPr>
              <a:spcBef>
                <a:spcPts val="0"/>
              </a:spcBef>
              <a:defRPr/>
            </a:pPr>
            <a:r>
              <a:rPr lang="fi-FI" sz="1400" dirty="0"/>
              <a:t>Taajamat =&gt; 1p</a:t>
            </a:r>
          </a:p>
          <a:p>
            <a:pPr lvl="2">
              <a:spcBef>
                <a:spcPts val="0"/>
              </a:spcBef>
              <a:spcAft>
                <a:spcPts val="300"/>
              </a:spcAft>
              <a:buFont typeface="Arial" panose="020B0604020202020204" pitchFamily="34" charset="0"/>
              <a:buChar char="•"/>
              <a:defRPr/>
            </a:pPr>
            <a:r>
              <a:rPr lang="fi-FI" sz="1200" dirty="0"/>
              <a:t>Jos tieosasta ≥ 50% taajamassa</a:t>
            </a:r>
          </a:p>
          <a:p>
            <a:pPr>
              <a:spcBef>
                <a:spcPts val="0"/>
              </a:spcBef>
              <a:spcAft>
                <a:spcPts val="0"/>
              </a:spcAft>
              <a:defRPr/>
            </a:pPr>
            <a:r>
              <a:rPr lang="fi-FI" sz="1400" dirty="0"/>
              <a:t>Asukastiheys =&gt; 1p</a:t>
            </a:r>
          </a:p>
          <a:p>
            <a:pPr lvl="2">
              <a:spcBef>
                <a:spcPts val="0"/>
              </a:spcBef>
              <a:spcAft>
                <a:spcPts val="300"/>
              </a:spcAft>
              <a:buFont typeface="Arial" panose="020B0604020202020204" pitchFamily="34" charset="0"/>
              <a:buChar char="•"/>
              <a:defRPr/>
            </a:pPr>
            <a:r>
              <a:rPr lang="fi-FI" sz="1200" dirty="0"/>
              <a:t>Tieosan pituudella painotettu asukastiheys ≥ 100 = 1p</a:t>
            </a:r>
          </a:p>
          <a:p>
            <a:pPr lvl="2">
              <a:spcBef>
                <a:spcPts val="0"/>
              </a:spcBef>
              <a:spcAft>
                <a:spcPts val="300"/>
              </a:spcAft>
              <a:buFont typeface="Arial" panose="020B0604020202020204" pitchFamily="34" charset="0"/>
              <a:buChar char="•"/>
              <a:defRPr/>
            </a:pPr>
            <a:r>
              <a:rPr lang="fi-FI" sz="1200" dirty="0"/>
              <a:t>Tieosan pituudella painotettu asukastiheys 1–99  = 0,5p</a:t>
            </a:r>
          </a:p>
          <a:p>
            <a:pPr>
              <a:spcBef>
                <a:spcPts val="0"/>
              </a:spcBef>
              <a:defRPr/>
            </a:pPr>
            <a:r>
              <a:rPr lang="fi-FI" sz="1400" dirty="0"/>
              <a:t>Kesän liikennemäärä (KKVL) =&gt; 2p</a:t>
            </a:r>
          </a:p>
          <a:p>
            <a:pPr lvl="2">
              <a:spcBef>
                <a:spcPts val="0"/>
              </a:spcBef>
              <a:spcAft>
                <a:spcPts val="300"/>
              </a:spcAft>
              <a:buFont typeface="Arial" panose="020B0604020202020204" pitchFamily="34" charset="0"/>
              <a:buChar char="•"/>
              <a:defRPr/>
            </a:pPr>
            <a:r>
              <a:rPr lang="fi-FI" sz="1200" dirty="0"/>
              <a:t>KKVL &gt; 500 =&gt; 1p</a:t>
            </a:r>
          </a:p>
          <a:p>
            <a:pPr lvl="2">
              <a:spcBef>
                <a:spcPts val="0"/>
              </a:spcBef>
              <a:spcAft>
                <a:spcPts val="300"/>
              </a:spcAft>
              <a:buFont typeface="Arial" panose="020B0604020202020204" pitchFamily="34" charset="0"/>
              <a:buChar char="•"/>
              <a:defRPr/>
            </a:pPr>
            <a:r>
              <a:rPr lang="fi-FI" sz="1200" dirty="0"/>
              <a:t>Jos KKVL/KVL &gt; 1,5 =&gt; 1p</a:t>
            </a:r>
          </a:p>
          <a:p>
            <a:pPr>
              <a:spcBef>
                <a:spcPts val="0"/>
              </a:spcBef>
              <a:defRPr/>
            </a:pPr>
            <a:r>
              <a:rPr lang="fi-FI" sz="1400" dirty="0"/>
              <a:t>Matkailu =&gt; 2p</a:t>
            </a:r>
          </a:p>
          <a:p>
            <a:pPr lvl="2">
              <a:spcBef>
                <a:spcPts val="0"/>
              </a:spcBef>
              <a:spcAft>
                <a:spcPts val="300"/>
              </a:spcAft>
              <a:buFont typeface="Arial" panose="020B0604020202020204" pitchFamily="34" charset="0"/>
              <a:buChar char="•"/>
              <a:defRPr/>
            </a:pPr>
            <a:r>
              <a:rPr lang="fi-FI" sz="1200" dirty="0"/>
              <a:t>Matkailureitti =&gt; 1p</a:t>
            </a:r>
          </a:p>
          <a:p>
            <a:pPr lvl="2">
              <a:spcBef>
                <a:spcPts val="0"/>
              </a:spcBef>
              <a:spcAft>
                <a:spcPts val="300"/>
              </a:spcAft>
              <a:buFont typeface="Arial" panose="020B0604020202020204" pitchFamily="34" charset="0"/>
              <a:buChar char="•"/>
              <a:defRPr/>
            </a:pPr>
            <a:r>
              <a:rPr lang="fi-FI" sz="1200" dirty="0"/>
              <a:t>Matkailukohteet =&gt; 1p (nopein reitti päätieverkolle, yhteensä 29 tieosaa ja 31 KVL-jaksoa sai pisteitä)</a:t>
            </a:r>
          </a:p>
          <a:p>
            <a:pPr>
              <a:spcBef>
                <a:spcPts val="0"/>
              </a:spcBef>
              <a:defRPr/>
            </a:pPr>
            <a:r>
              <a:rPr lang="fi-FI" sz="1400" dirty="0"/>
              <a:t>Tien verkollinen asema =&gt; 1p</a:t>
            </a:r>
          </a:p>
          <a:p>
            <a:pPr lvl="2">
              <a:spcBef>
                <a:spcPts val="0"/>
              </a:spcBef>
              <a:spcAft>
                <a:spcPts val="300"/>
              </a:spcAft>
              <a:buFont typeface="Arial" panose="020B0604020202020204" pitchFamily="34" charset="0"/>
              <a:buChar char="•"/>
              <a:defRPr/>
            </a:pPr>
            <a:r>
              <a:rPr lang="fi-FI" sz="1200" dirty="0"/>
              <a:t>Jos tieosa / KVL-jakso välittää liikennettä maantieverkon tai tärkeän yksityistien ja maantien välillä</a:t>
            </a:r>
            <a:br>
              <a:rPr lang="fi-FI" sz="1200" dirty="0"/>
            </a:br>
            <a:r>
              <a:rPr lang="fi-FI" sz="1200" dirty="0"/>
              <a:t>(yhteensä 60 / </a:t>
            </a:r>
            <a:r>
              <a:rPr lang="fi-FI" sz="1200" dirty="0">
                <a:solidFill>
                  <a:srgbClr val="FF0000"/>
                </a:solidFill>
              </a:rPr>
              <a:t>91</a:t>
            </a:r>
            <a:r>
              <a:rPr lang="fi-FI" sz="1200" dirty="0"/>
              <a:t> </a:t>
            </a:r>
            <a:r>
              <a:rPr lang="fi-FI" sz="1200" u="sng" dirty="0"/>
              <a:t>ei saanut</a:t>
            </a:r>
            <a:r>
              <a:rPr lang="fi-FI" sz="1200" dirty="0"/>
              <a:t> pisteitä)</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18</a:t>
            </a:fld>
            <a:endParaRPr lang="fi-FI" dirty="0"/>
          </a:p>
        </p:txBody>
      </p:sp>
    </p:spTree>
    <p:extLst>
      <p:ext uri="{BB962C8B-B14F-4D97-AF65-F5344CB8AC3E}">
        <p14:creationId xmlns:p14="http://schemas.microsoft.com/office/powerpoint/2010/main" val="3246617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Merkittävyystietokantaan kuuluvat lisätiedot</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a:bodyPr>
          <a:lstStyle/>
          <a:p>
            <a:pPr>
              <a:lnSpc>
                <a:spcPts val="1600"/>
              </a:lnSpc>
              <a:defRPr/>
            </a:pPr>
            <a:r>
              <a:rPr lang="fi-FI" altLang="fi-FI" sz="1800" dirty="0"/>
              <a:t>Tietokanta sisältää lisäksi seuraavat tiedot tieosittain:</a:t>
            </a:r>
          </a:p>
          <a:p>
            <a:pPr lvl="1">
              <a:lnSpc>
                <a:spcPts val="1600"/>
              </a:lnSpc>
              <a:spcBef>
                <a:spcPts val="300"/>
              </a:spcBef>
              <a:spcAft>
                <a:spcPts val="300"/>
              </a:spcAft>
              <a:defRPr/>
            </a:pPr>
            <a:r>
              <a:rPr lang="fi-FI" altLang="fi-FI" sz="1400" dirty="0"/>
              <a:t>Google </a:t>
            </a:r>
            <a:r>
              <a:rPr lang="fi-FI" altLang="fi-FI" sz="1400" dirty="0" err="1"/>
              <a:t>Maps</a:t>
            </a:r>
            <a:r>
              <a:rPr lang="fi-FI" altLang="fi-FI" sz="1400" dirty="0"/>
              <a:t> -linkki</a:t>
            </a:r>
          </a:p>
          <a:p>
            <a:pPr lvl="1">
              <a:lnSpc>
                <a:spcPts val="1600"/>
              </a:lnSpc>
              <a:spcBef>
                <a:spcPts val="0"/>
              </a:spcBef>
              <a:spcAft>
                <a:spcPts val="300"/>
              </a:spcAft>
              <a:defRPr/>
            </a:pPr>
            <a:r>
              <a:rPr lang="fi-FI" altLang="fi-FI" sz="1400" dirty="0"/>
              <a:t>Tien nimi </a:t>
            </a:r>
          </a:p>
          <a:p>
            <a:pPr lvl="1">
              <a:lnSpc>
                <a:spcPts val="1600"/>
              </a:lnSpc>
              <a:spcBef>
                <a:spcPts val="0"/>
              </a:spcBef>
              <a:spcAft>
                <a:spcPts val="300"/>
              </a:spcAft>
              <a:defRPr/>
            </a:pPr>
            <a:r>
              <a:rPr lang="fi-FI" altLang="fi-FI" sz="1400" dirty="0"/>
              <a:t>Ketjutettu kuntatieto</a:t>
            </a:r>
          </a:p>
          <a:p>
            <a:pPr lvl="1">
              <a:lnSpc>
                <a:spcPts val="1600"/>
              </a:lnSpc>
              <a:spcBef>
                <a:spcPts val="0"/>
              </a:spcBef>
              <a:spcAft>
                <a:spcPts val="300"/>
              </a:spcAft>
              <a:defRPr/>
            </a:pPr>
            <a:r>
              <a:rPr lang="fi-FI" altLang="fi-FI" sz="1400" dirty="0"/>
              <a:t>Ketjutettu KVL-, nopeusrajoitus-, hoitoluokka-, päällyste- ja päällysteen ylläpitoluokkatieto</a:t>
            </a:r>
          </a:p>
          <a:p>
            <a:pPr lvl="1">
              <a:lnSpc>
                <a:spcPts val="1600"/>
              </a:lnSpc>
              <a:spcBef>
                <a:spcPts val="0"/>
              </a:spcBef>
              <a:spcAft>
                <a:spcPts val="300"/>
              </a:spcAft>
              <a:defRPr/>
            </a:pPr>
            <a:r>
              <a:rPr lang="fi-FI" altLang="fi-FI" sz="1400" dirty="0"/>
              <a:t>Onnettomuustiedot 2019–2023 (HEVA-onnettomuudet, kaikki onnettomuudet)</a:t>
            </a:r>
          </a:p>
          <a:p>
            <a:pPr lvl="1">
              <a:lnSpc>
                <a:spcPts val="1600"/>
              </a:lnSpc>
              <a:spcBef>
                <a:spcPts val="0"/>
              </a:spcBef>
              <a:spcAft>
                <a:spcPts val="300"/>
              </a:spcAft>
              <a:defRPr/>
            </a:pPr>
            <a:r>
              <a:rPr lang="fi-FI" altLang="fi-FI" sz="1400" dirty="0"/>
              <a:t>Huonokuntoisen päällysteen osuus</a:t>
            </a:r>
            <a:r>
              <a:rPr lang="fi-FI" altLang="fi-FI" sz="1400" dirty="0">
                <a:solidFill>
                  <a:srgbClr val="FF0000"/>
                </a:solidFill>
              </a:rPr>
              <a:t> (lisätään myöhemmin)</a:t>
            </a:r>
          </a:p>
          <a:p>
            <a:pPr lvl="1">
              <a:lnSpc>
                <a:spcPts val="1600"/>
              </a:lnSpc>
              <a:spcBef>
                <a:spcPts val="0"/>
              </a:spcBef>
              <a:spcAft>
                <a:spcPts val="300"/>
              </a:spcAft>
              <a:defRPr/>
            </a:pPr>
            <a:r>
              <a:rPr lang="fi-FI" altLang="fi-FI" sz="1400" dirty="0"/>
              <a:t>Luokkamuutokset 2020–2024 (siltä osin, kun vanha ja uusi tieosoiteverkko ovat yhteneväiset)</a:t>
            </a:r>
          </a:p>
          <a:p>
            <a:pPr lvl="1">
              <a:lnSpc>
                <a:spcPts val="1600"/>
              </a:lnSpc>
              <a:spcBef>
                <a:spcPts val="0"/>
              </a:spcBef>
              <a:spcAft>
                <a:spcPts val="300"/>
              </a:spcAft>
              <a:defRPr/>
            </a:pPr>
            <a:r>
              <a:rPr lang="fi-FI" altLang="fi-FI" sz="1400" dirty="0"/>
              <a:t>Yhteiskunnan tukitoimintojen verkko</a:t>
            </a:r>
          </a:p>
          <a:p>
            <a:pPr lvl="1">
              <a:lnSpc>
                <a:spcPts val="1600"/>
              </a:lnSpc>
              <a:spcBef>
                <a:spcPts val="0"/>
              </a:spcBef>
              <a:spcAft>
                <a:spcPts val="300"/>
              </a:spcAft>
              <a:defRPr/>
            </a:pPr>
            <a:r>
              <a:rPr lang="fi-FI" altLang="fi-FI" sz="1400" dirty="0">
                <a:solidFill>
                  <a:srgbClr val="FF0000"/>
                </a:solidFill>
              </a:rPr>
              <a:t>Turve? (tieto laskettu ja olemassa)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19</a:t>
            </a:fld>
            <a:endParaRPr lang="fi-FI" dirty="0"/>
          </a:p>
        </p:txBody>
      </p:sp>
    </p:spTree>
    <p:extLst>
      <p:ext uri="{BB962C8B-B14F-4D97-AF65-F5344CB8AC3E}">
        <p14:creationId xmlns:p14="http://schemas.microsoft.com/office/powerpoint/2010/main" val="3869945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dirty="0"/>
              <a:t>Sisältö</a:t>
            </a:r>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lstStyle/>
          <a:p>
            <a:pPr lvl="1">
              <a:spcBef>
                <a:spcPts val="0"/>
              </a:spcBef>
            </a:pPr>
            <a:r>
              <a:rPr lang="fi-FI" sz="1200" dirty="0"/>
              <a:t>Esipuhe							…3</a:t>
            </a:r>
          </a:p>
          <a:p>
            <a:pPr lvl="1">
              <a:spcBef>
                <a:spcPts val="0"/>
              </a:spcBef>
            </a:pPr>
            <a:r>
              <a:rPr lang="fi-FI" sz="1200" dirty="0"/>
              <a:t>Työn tausta							…4</a:t>
            </a:r>
          </a:p>
          <a:p>
            <a:pPr lvl="2">
              <a:spcBef>
                <a:spcPts val="0"/>
              </a:spcBef>
              <a:buFont typeface="Arial" panose="020B0604020202020204" pitchFamily="34" charset="0"/>
              <a:buChar char="•"/>
            </a:pPr>
            <a:r>
              <a:rPr lang="fi-FI" sz="1200" dirty="0"/>
              <a:t>Yleistä							…4</a:t>
            </a:r>
          </a:p>
          <a:p>
            <a:pPr lvl="2">
              <a:spcBef>
                <a:spcPts val="0"/>
              </a:spcBef>
              <a:buFont typeface="Arial" panose="020B0604020202020204" pitchFamily="34" charset="0"/>
              <a:buChar char="•"/>
            </a:pPr>
            <a:r>
              <a:rPr lang="fi-FI" sz="1200" dirty="0"/>
              <a:t>Keski-Suomen ELY-keskus					…5</a:t>
            </a:r>
          </a:p>
          <a:p>
            <a:pPr lvl="1">
              <a:spcBef>
                <a:spcPts val="0"/>
              </a:spcBef>
            </a:pPr>
            <a:r>
              <a:rPr lang="fi-FI" sz="1200" dirty="0"/>
              <a:t>Työn tavoitteet ja hyödyntäminen					…6</a:t>
            </a:r>
          </a:p>
          <a:p>
            <a:pPr lvl="1">
              <a:spcBef>
                <a:spcPts val="0"/>
              </a:spcBef>
            </a:pPr>
            <a:r>
              <a:rPr lang="fi-FI" sz="1200" dirty="0"/>
              <a:t>Tarkasteltava tieverkko						…7</a:t>
            </a:r>
          </a:p>
          <a:p>
            <a:pPr lvl="1">
              <a:spcBef>
                <a:spcPts val="0"/>
              </a:spcBef>
            </a:pPr>
            <a:r>
              <a:rPr lang="fi-FI" sz="1200" dirty="0"/>
              <a:t>Työssä käytetyt painotukset						…8</a:t>
            </a:r>
          </a:p>
          <a:p>
            <a:pPr lvl="1">
              <a:spcBef>
                <a:spcPts val="0"/>
              </a:spcBef>
            </a:pPr>
            <a:r>
              <a:rPr lang="fi-FI" sz="1200" dirty="0"/>
              <a:t>Työssä käytetyt menetelmät						…9</a:t>
            </a:r>
          </a:p>
          <a:p>
            <a:pPr lvl="2">
              <a:spcBef>
                <a:spcPts val="0"/>
              </a:spcBef>
              <a:buFont typeface="Arial" panose="020B0604020202020204" pitchFamily="34" charset="0"/>
              <a:buChar char="•"/>
            </a:pPr>
            <a:r>
              <a:rPr lang="fi-FI" sz="1200" dirty="0"/>
              <a:t>Lähtötiedot						…10</a:t>
            </a:r>
          </a:p>
          <a:p>
            <a:pPr lvl="2">
              <a:spcBef>
                <a:spcPts val="0"/>
              </a:spcBef>
              <a:buFont typeface="Arial" panose="020B0604020202020204" pitchFamily="34" charset="0"/>
              <a:buChar char="•"/>
            </a:pPr>
            <a:r>
              <a:rPr lang="fi-FI" sz="1200" dirty="0"/>
              <a:t>Analysointimenetelmät						…12</a:t>
            </a:r>
          </a:p>
          <a:p>
            <a:pPr lvl="2">
              <a:spcBef>
                <a:spcPts val="0"/>
              </a:spcBef>
              <a:buFont typeface="Arial" panose="020B0604020202020204" pitchFamily="34" charset="0"/>
              <a:buChar char="•"/>
            </a:pPr>
            <a:r>
              <a:rPr lang="fi-FI" sz="1200" dirty="0"/>
              <a:t>Reititys							…14</a:t>
            </a:r>
          </a:p>
          <a:p>
            <a:pPr lvl="2">
              <a:spcBef>
                <a:spcPts val="0"/>
              </a:spcBef>
              <a:buFont typeface="Arial" panose="020B0604020202020204" pitchFamily="34" charset="0"/>
              <a:buChar char="•"/>
            </a:pPr>
            <a:r>
              <a:rPr lang="fi-FI" sz="1200" dirty="0"/>
              <a:t>Pääluokat, merkittävyystekijät ja niiden pisteytys				…15</a:t>
            </a:r>
          </a:p>
          <a:p>
            <a:pPr lvl="2">
              <a:spcBef>
                <a:spcPts val="0"/>
              </a:spcBef>
              <a:buFont typeface="Arial" panose="020B0604020202020204" pitchFamily="34" charset="0"/>
              <a:buChar char="•"/>
            </a:pPr>
            <a:r>
              <a:rPr lang="fi-FI" sz="1200" dirty="0"/>
              <a:t>Menetelmäkuvaus pääluokittain, säännöllinen henkilöliikenne			…16</a:t>
            </a:r>
          </a:p>
          <a:p>
            <a:pPr lvl="2">
              <a:spcBef>
                <a:spcPts val="0"/>
              </a:spcBef>
              <a:buFont typeface="Arial" panose="020B0604020202020204" pitchFamily="34" charset="0"/>
              <a:buChar char="•"/>
            </a:pPr>
            <a:r>
              <a:rPr lang="fi-FI" sz="1200" dirty="0"/>
              <a:t>Menetelmäkuvaus pääluokittain, säännöllinen tavaraliikenne			…17</a:t>
            </a:r>
          </a:p>
          <a:p>
            <a:pPr lvl="2">
              <a:spcBef>
                <a:spcPts val="0"/>
              </a:spcBef>
              <a:buFont typeface="Arial" panose="020B0604020202020204" pitchFamily="34" charset="0"/>
              <a:buChar char="•"/>
            </a:pPr>
            <a:r>
              <a:rPr lang="fi-FI" sz="1200" dirty="0"/>
              <a:t>Menetelmäkuvaus pääluokittain, muut tekijät				…18</a:t>
            </a:r>
          </a:p>
          <a:p>
            <a:pPr lvl="1">
              <a:spcBef>
                <a:spcPts val="0"/>
              </a:spcBef>
            </a:pPr>
            <a:r>
              <a:rPr lang="fi-FI" sz="1200" dirty="0"/>
              <a:t>Merkittävyystietokantaan kuuluvat lisätiedot					…19</a:t>
            </a:r>
          </a:p>
          <a:p>
            <a:pPr lvl="1">
              <a:spcBef>
                <a:spcPts val="0"/>
              </a:spcBef>
            </a:pPr>
            <a:r>
              <a:rPr lang="fi-FI" sz="1200" dirty="0"/>
              <a:t>Tieosien jako merkittävyysluokkiin					…20</a:t>
            </a:r>
          </a:p>
          <a:p>
            <a:pPr lvl="1">
              <a:spcBef>
                <a:spcPts val="0"/>
              </a:spcBef>
            </a:pPr>
            <a:r>
              <a:rPr lang="fi-FI" sz="1200" dirty="0"/>
              <a:t>Merkittävyysluokituksen käyttö ja jatkotoimenpiteet				…22</a:t>
            </a:r>
          </a:p>
          <a:p>
            <a:pPr lvl="2">
              <a:spcBef>
                <a:spcPts val="0"/>
              </a:spcBef>
              <a:buFont typeface="Arial" panose="020B0604020202020204" pitchFamily="34" charset="0"/>
              <a:buChar char="•"/>
            </a:pPr>
            <a:r>
              <a:rPr lang="fi-FI" sz="1200" dirty="0"/>
              <a:t>Tietokannan herkkyystarkastelut ja erillisosiot				…23</a:t>
            </a:r>
          </a:p>
          <a:p>
            <a:pPr lvl="2">
              <a:spcBef>
                <a:spcPts val="0"/>
              </a:spcBef>
              <a:buFont typeface="Arial" panose="020B0604020202020204" pitchFamily="34" charset="0"/>
              <a:buChar char="•"/>
            </a:pPr>
            <a:r>
              <a:rPr lang="fi-FI" sz="1200" dirty="0"/>
              <a:t>Tietokannan ylläpito						…24</a:t>
            </a:r>
          </a:p>
          <a:p>
            <a:pPr lvl="1">
              <a:spcBef>
                <a:spcPts val="0"/>
              </a:spcBef>
            </a:pPr>
            <a:r>
              <a:rPr lang="fi-FI" sz="1200" dirty="0"/>
              <a:t>Yhteiskunnan tukitoimintojen verkko					…25</a:t>
            </a:r>
          </a:p>
          <a:p>
            <a:pPr lvl="1">
              <a:spcBef>
                <a:spcPts val="0"/>
              </a:spcBef>
            </a:pPr>
            <a:r>
              <a:rPr lang="fi-FI" sz="1200" dirty="0"/>
              <a:t>Liitteet							…26</a:t>
            </a:r>
          </a:p>
          <a:p>
            <a:pPr lvl="1">
              <a:spcBef>
                <a:spcPts val="0"/>
              </a:spcBef>
            </a:pPr>
            <a:endParaRPr lang="fi-FI" sz="1200" dirty="0"/>
          </a:p>
          <a:p>
            <a:pPr lvl="1">
              <a:spcBef>
                <a:spcPts val="0"/>
              </a:spcBef>
            </a:pPr>
            <a:endParaRPr lang="fi-FI" sz="1200" dirty="0">
              <a:solidFill>
                <a:srgbClr val="FF0000"/>
              </a:solidFill>
            </a:endParaRP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a:t>
            </a:fld>
            <a:endParaRPr lang="fi-FI" dirty="0"/>
          </a:p>
        </p:txBody>
      </p:sp>
    </p:spTree>
    <p:extLst>
      <p:ext uri="{BB962C8B-B14F-4D97-AF65-F5344CB8AC3E}">
        <p14:creationId xmlns:p14="http://schemas.microsoft.com/office/powerpoint/2010/main" val="372054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Tieosien jako merkittävyysluokkiin (1/2)</a:t>
            </a:r>
            <a:br>
              <a:rPr lang="fi-FI" altLang="fi-FI" sz="3600" dirty="0"/>
            </a:br>
            <a:r>
              <a:rPr lang="fi-FI" altLang="fi-FI" sz="2600" dirty="0"/>
              <a:t>(1=merkittävin … 4=vähiten merkittävä)</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a:bodyPr>
          <a:lstStyle/>
          <a:p>
            <a:pPr>
              <a:lnSpc>
                <a:spcPts val="1600"/>
              </a:lnSpc>
              <a:spcAft>
                <a:spcPts val="600"/>
              </a:spcAft>
            </a:pPr>
            <a:r>
              <a:rPr lang="fi-FI" sz="1800" dirty="0"/>
              <a:t>Päätettyjen merkittävyystekijöiden sekä niiden pisteiden ja painoarvojen perusteella kullekin tieosalle on laskettu merkittävyyspisteiden summa. Lopullinen luokitus tehtiin jakamalla kaikki tieosat pisteiden perusteella neljään eri merkittävyysluokkaan 1–4, joista 1 on merkittävin ja 4 vähiten merkittävä.</a:t>
            </a:r>
          </a:p>
          <a:p>
            <a:pPr>
              <a:lnSpc>
                <a:spcPts val="1600"/>
              </a:lnSpc>
              <a:spcAft>
                <a:spcPts val="600"/>
              </a:spcAft>
            </a:pPr>
            <a:r>
              <a:rPr lang="fi-FI" sz="1800" dirty="0"/>
              <a:t>Merkittävyysluokkaan 1 kuuluvat 5 prosenttia eniten merkittävyyspisteitä saaneista tieosista. Vastaavasti merkittävyysluokkaan 2 kuuluvat ne 20 prosenttia seuraavaksi eniten ja merkittävyysluokkaan 3 ne 50 prosenttia tämän jälkeen seuraavaksi eniten merkittävyyspisteitä saaneista tieosista. Alimpaan merkittävyysluokkaan 4 kuuluvat 25 prosenttia vähiten merkittävyyspisteitä saaneet tieosat.</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20</a:t>
            </a:fld>
            <a:endParaRPr lang="fi-FI" dirty="0"/>
          </a:p>
        </p:txBody>
      </p:sp>
      <p:pic>
        <p:nvPicPr>
          <p:cNvPr id="5" name="Kuva 4">
            <a:extLst>
              <a:ext uri="{FF2B5EF4-FFF2-40B4-BE49-F238E27FC236}">
                <a16:creationId xmlns:a16="http://schemas.microsoft.com/office/drawing/2014/main" id="{F2CCCBF5-F64E-4E35-AF4F-893E38A47A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0134" y="3856832"/>
            <a:ext cx="5832647" cy="2698116"/>
          </a:xfrm>
          <a:prstGeom prst="rect">
            <a:avLst/>
          </a:prstGeom>
        </p:spPr>
      </p:pic>
    </p:spTree>
    <p:extLst>
      <p:ext uri="{BB962C8B-B14F-4D97-AF65-F5344CB8AC3E}">
        <p14:creationId xmlns:p14="http://schemas.microsoft.com/office/powerpoint/2010/main" val="255097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Tieosien jako merkittävyys-</a:t>
            </a:r>
            <a:br>
              <a:rPr lang="fi-FI" altLang="fi-FI" sz="3600" dirty="0"/>
            </a:br>
            <a:r>
              <a:rPr lang="fi-FI" altLang="fi-FI" sz="3600" dirty="0"/>
              <a:t>luokkiin (2/2)</a:t>
            </a:r>
            <a:endParaRPr lang="fi-FI" sz="2600" dirty="0"/>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21</a:t>
            </a:fld>
            <a:endParaRPr lang="fi-FI" dirty="0"/>
          </a:p>
        </p:txBody>
      </p:sp>
      <p:sp>
        <p:nvSpPr>
          <p:cNvPr id="11" name="Sisällön paikkamerkki 2">
            <a:extLst>
              <a:ext uri="{FF2B5EF4-FFF2-40B4-BE49-F238E27FC236}">
                <a16:creationId xmlns:a16="http://schemas.microsoft.com/office/drawing/2014/main" id="{68F448FF-1EF8-463B-AA1A-28E9C5594E4C}"/>
              </a:ext>
            </a:extLst>
          </p:cNvPr>
          <p:cNvSpPr txBox="1">
            <a:spLocks/>
          </p:cNvSpPr>
          <p:nvPr/>
        </p:nvSpPr>
        <p:spPr>
          <a:xfrm>
            <a:off x="928351" y="1937657"/>
            <a:ext cx="6319308" cy="4089201"/>
          </a:xfrm>
          <a:prstGeom prst="rect">
            <a:avLst/>
          </a:prstGeom>
        </p:spPr>
        <p:txBody>
          <a:bodyPr vert="horz" lIns="0" tIns="0" rIns="0" bIns="0" rtlCol="0" anchor="t" anchorCtr="0">
            <a:normAutofit fontScale="92500"/>
          </a:bodyPr>
          <a:lst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defRPr/>
            </a:pPr>
            <a:r>
              <a:rPr kumimoji="0" lang="fi-FI" altLang="fi-FI" sz="1600" i="0" u="none" strike="noStrike" kern="1200" cap="none" spc="0" normalizeH="0" baseline="0" noProof="0" dirty="0">
                <a:ln>
                  <a:noFill/>
                </a:ln>
                <a:effectLst/>
                <a:uLnTx/>
                <a:uFillTx/>
                <a:latin typeface="Arial"/>
                <a:ea typeface="+mj-ea"/>
                <a:cs typeface="+mj-cs"/>
              </a:rPr>
              <a:t>1=merkittävin … 4=vähiten merkittävä)</a:t>
            </a:r>
          </a:p>
          <a:p>
            <a:pPr>
              <a:lnSpc>
                <a:spcPts val="1600"/>
              </a:lnSpc>
              <a:defRPr/>
            </a:pPr>
            <a:r>
              <a:rPr lang="fi-FI" altLang="fi-FI" sz="1600" dirty="0"/>
              <a:t>Karttakuvassa liukuvärjäys, jossa minimipistemäärä vaaleansinisellä sävyllä ja maksimipistemäärä tummansinisellä sävyllä.</a:t>
            </a:r>
          </a:p>
          <a:p>
            <a:pPr marL="0" indent="0">
              <a:lnSpc>
                <a:spcPts val="1600"/>
              </a:lnSpc>
              <a:buNone/>
              <a:defRPr/>
            </a:pPr>
            <a:endParaRPr lang="fi-FI" altLang="fi-FI" sz="1800" u="sng" dirty="0"/>
          </a:p>
          <a:p>
            <a:pPr marL="0" indent="0">
              <a:lnSpc>
                <a:spcPts val="1600"/>
              </a:lnSpc>
              <a:buNone/>
              <a:defRPr/>
            </a:pPr>
            <a:r>
              <a:rPr lang="fi-FI" altLang="fi-FI" sz="1800" u="sng" dirty="0"/>
              <a:t>Vähäliikenteinen tieverkko</a:t>
            </a:r>
          </a:p>
          <a:p>
            <a:pPr>
              <a:lnSpc>
                <a:spcPts val="1600"/>
              </a:lnSpc>
              <a:defRPr/>
            </a:pPr>
            <a:r>
              <a:rPr lang="fi-FI" altLang="fi-FI" sz="1600" dirty="0"/>
              <a:t>Maksimipistemäärä 10,8</a:t>
            </a:r>
            <a:br>
              <a:rPr lang="fi-FI" altLang="fi-FI" sz="1600" dirty="0"/>
            </a:br>
            <a:r>
              <a:rPr lang="fi-FI" altLang="fi-FI" sz="1400" dirty="0"/>
              <a:t>Mt 3481 (Pihlajavedentie, </a:t>
            </a:r>
            <a:r>
              <a:rPr lang="fi-FI" altLang="fi-FI" sz="1400" dirty="0" err="1"/>
              <a:t>Riihontie</a:t>
            </a:r>
            <a:r>
              <a:rPr lang="fi-FI" altLang="fi-FI" sz="1400" dirty="0"/>
              <a:t>), tieosa 6</a:t>
            </a:r>
          </a:p>
          <a:p>
            <a:pPr>
              <a:lnSpc>
                <a:spcPts val="1600"/>
              </a:lnSpc>
              <a:defRPr/>
            </a:pPr>
            <a:r>
              <a:rPr lang="fi-FI" altLang="fi-FI" sz="1600" dirty="0"/>
              <a:t>Minimipistemäärä 0,0</a:t>
            </a:r>
            <a:br>
              <a:rPr lang="fi-FI" altLang="fi-FI" sz="1600" dirty="0"/>
            </a:br>
            <a:r>
              <a:rPr lang="fi-FI" altLang="fi-FI" sz="1400" dirty="0"/>
              <a:t>Mt 16932 (Kutemaisen rantatie), tieosa 1</a:t>
            </a:r>
          </a:p>
          <a:p>
            <a:pPr>
              <a:lnSpc>
                <a:spcPts val="1600"/>
              </a:lnSpc>
              <a:spcBef>
                <a:spcPts val="300"/>
              </a:spcBef>
              <a:defRPr/>
            </a:pPr>
            <a:endParaRPr lang="fi-FI" altLang="fi-FI" sz="1600" dirty="0"/>
          </a:p>
          <a:p>
            <a:pPr marL="0" indent="0">
              <a:lnSpc>
                <a:spcPts val="1600"/>
              </a:lnSpc>
              <a:buNone/>
              <a:defRPr/>
            </a:pPr>
            <a:r>
              <a:rPr lang="fi-FI" altLang="fi-FI" sz="1800" u="sng" dirty="0"/>
              <a:t>Loppu tieverkko</a:t>
            </a:r>
          </a:p>
          <a:p>
            <a:pPr>
              <a:lnSpc>
                <a:spcPts val="1600"/>
              </a:lnSpc>
              <a:defRPr/>
            </a:pPr>
            <a:r>
              <a:rPr lang="fi-FI" altLang="fi-FI" sz="1600" dirty="0"/>
              <a:t>Maksimipistemäärä 15,1</a:t>
            </a:r>
            <a:br>
              <a:rPr lang="fi-FI" altLang="fi-FI" sz="1600" dirty="0"/>
            </a:br>
            <a:r>
              <a:rPr lang="fi-FI" altLang="fi-FI" sz="1400" dirty="0"/>
              <a:t>Mt 637 (Laukaan tie, Lohikoskentie), tieosa 1</a:t>
            </a:r>
          </a:p>
          <a:p>
            <a:pPr>
              <a:lnSpc>
                <a:spcPts val="1600"/>
              </a:lnSpc>
              <a:defRPr/>
            </a:pPr>
            <a:r>
              <a:rPr lang="fi-FI" altLang="fi-FI" sz="1600" dirty="0"/>
              <a:t>Minimipistemäärä 6,7</a:t>
            </a:r>
            <a:br>
              <a:rPr lang="fi-FI" altLang="fi-FI" sz="1600" dirty="0"/>
            </a:br>
            <a:r>
              <a:rPr lang="fi-FI" altLang="fi-FI" sz="1400" dirty="0"/>
              <a:t>Mt 16537 (Patajoentie), tieosa 2</a:t>
            </a:r>
          </a:p>
        </p:txBody>
      </p:sp>
      <p:sp>
        <p:nvSpPr>
          <p:cNvPr id="3" name="Suorakulmio 2">
            <a:extLst>
              <a:ext uri="{FF2B5EF4-FFF2-40B4-BE49-F238E27FC236}">
                <a16:creationId xmlns:a16="http://schemas.microsoft.com/office/drawing/2014/main" id="{EB4C5A6F-9E3E-7CB2-0E79-D5B18EF1FFA3}"/>
              </a:ext>
            </a:extLst>
          </p:cNvPr>
          <p:cNvSpPr/>
          <p:nvPr/>
        </p:nvSpPr>
        <p:spPr>
          <a:xfrm>
            <a:off x="810668" y="6393586"/>
            <a:ext cx="306932" cy="191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Kuva, joka sisältää kohteen kartta&#10;&#10;Kuvaus luotu automaattisesti">
            <a:extLst>
              <a:ext uri="{FF2B5EF4-FFF2-40B4-BE49-F238E27FC236}">
                <a16:creationId xmlns:a16="http://schemas.microsoft.com/office/drawing/2014/main" id="{231871D4-59DB-CBC4-9315-5F00300A8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913" y="0"/>
            <a:ext cx="4849398" cy="6858000"/>
          </a:xfrm>
          <a:prstGeom prst="rect">
            <a:avLst/>
          </a:prstGeom>
        </p:spPr>
      </p:pic>
    </p:spTree>
    <p:extLst>
      <p:ext uri="{BB962C8B-B14F-4D97-AF65-F5344CB8AC3E}">
        <p14:creationId xmlns:p14="http://schemas.microsoft.com/office/powerpoint/2010/main" val="918671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6C024A-4579-2CF5-FCB7-5A439ECF8732}"/>
              </a:ext>
            </a:extLst>
          </p:cNvPr>
          <p:cNvSpPr>
            <a:spLocks noGrp="1"/>
          </p:cNvSpPr>
          <p:nvPr>
            <p:ph type="title"/>
          </p:nvPr>
        </p:nvSpPr>
        <p:spPr/>
        <p:txBody>
          <a:bodyPr/>
          <a:lstStyle/>
          <a:p>
            <a:r>
              <a:rPr lang="fi-FI" dirty="0"/>
              <a:t>Merkittävyysluokituksen käyttö ja jatkotoimenpiteet</a:t>
            </a:r>
          </a:p>
        </p:txBody>
      </p:sp>
      <p:sp>
        <p:nvSpPr>
          <p:cNvPr id="4" name="Päivämäärän paikkamerkki 3">
            <a:extLst>
              <a:ext uri="{FF2B5EF4-FFF2-40B4-BE49-F238E27FC236}">
                <a16:creationId xmlns:a16="http://schemas.microsoft.com/office/drawing/2014/main" id="{CB086558-1821-B767-121F-1FDD26C98809}"/>
              </a:ext>
            </a:extLst>
          </p:cNvPr>
          <p:cNvSpPr>
            <a:spLocks noGrp="1"/>
          </p:cNvSpPr>
          <p:nvPr>
            <p:ph type="dt" sz="half" idx="4294967295"/>
          </p:nvPr>
        </p:nvSpPr>
        <p:spPr>
          <a:xfrm>
            <a:off x="10950575" y="5597525"/>
            <a:ext cx="1241425" cy="641350"/>
          </a:xfrm>
        </p:spPr>
        <p:txBody>
          <a:bodyPr/>
          <a:lstStyle/>
          <a:p>
            <a:pPr algn="r">
              <a:lnSpc>
                <a:spcPct val="110000"/>
              </a:lnSpc>
              <a:buClr>
                <a:schemeClr val="tx2"/>
              </a:buClr>
            </a:pPr>
            <a:r>
              <a:rPr lang="fi-FI"/>
              <a:t>15.6.2021</a:t>
            </a:r>
            <a:endParaRPr lang="fi-FI" sz="1600" dirty="0">
              <a:solidFill>
                <a:schemeClr val="bg1"/>
              </a:solidFill>
            </a:endParaRPr>
          </a:p>
        </p:txBody>
      </p:sp>
      <p:sp>
        <p:nvSpPr>
          <p:cNvPr id="5" name="Alatunnisteen paikkamerkki 4">
            <a:extLst>
              <a:ext uri="{FF2B5EF4-FFF2-40B4-BE49-F238E27FC236}">
                <a16:creationId xmlns:a16="http://schemas.microsoft.com/office/drawing/2014/main" id="{60897AEF-74F7-84BE-6E7A-55D3C321330F}"/>
              </a:ext>
            </a:extLst>
          </p:cNvPr>
          <p:cNvSpPr>
            <a:spLocks noGrp="1"/>
          </p:cNvSpPr>
          <p:nvPr>
            <p:ph type="ftr" sz="quarter" idx="4294967295"/>
          </p:nvPr>
        </p:nvSpPr>
        <p:spPr>
          <a:xfrm>
            <a:off x="8077200" y="5307013"/>
            <a:ext cx="4114800" cy="241300"/>
          </a:xfrm>
        </p:spPr>
        <p:txBody>
          <a:bodyPr/>
          <a:lstStyle/>
          <a:p>
            <a:pPr>
              <a:lnSpc>
                <a:spcPct val="110000"/>
              </a:lnSpc>
              <a:buClr>
                <a:schemeClr val="tx2"/>
              </a:buClr>
            </a:pPr>
            <a:r>
              <a:rPr lang="fi-FI"/>
              <a:t> </a:t>
            </a:r>
            <a:endParaRPr lang="fi-FI" sz="1600" dirty="0">
              <a:solidFill>
                <a:schemeClr val="bg1"/>
              </a:solidFill>
            </a:endParaRPr>
          </a:p>
        </p:txBody>
      </p:sp>
    </p:spTree>
    <p:extLst>
      <p:ext uri="{BB962C8B-B14F-4D97-AF65-F5344CB8AC3E}">
        <p14:creationId xmlns:p14="http://schemas.microsoft.com/office/powerpoint/2010/main" val="169723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Tietokannan herkkyystarkastelut ja erillisosiot</a:t>
            </a:r>
            <a:endParaRPr lang="fi-FI" sz="24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lnSpc>
                <a:spcPts val="1600"/>
              </a:lnSpc>
              <a:spcAft>
                <a:spcPts val="600"/>
              </a:spcAft>
            </a:pPr>
            <a:r>
              <a:rPr lang="fi-FI" sz="1600" dirty="0"/>
              <a:t>Tietokantaan on rakennettu erillinen herkkyystarkasteluosio työkaluineen. Muuttamalla esimerkiksi minkä tahansa merkittävyystekijän pistearvoa, pääluokkien painotusta tai eri merkittävyystekijöiden pisteytyksessä käytettyjä raja-arvoja, muuttaa tietokanta jokaisen tieosan sijoitusta automaattisesti. Uusi sija samoin kuin sijamuutos näkyvät alkuperäisen sijoituksen vieressä, jolloin jokaisen tietokantaa apuna käyttävän on helppo ja havainnollista tehdä haluamiaan herkkyystarkasteluja ja seurata tapahtuneita muutoksia tieosien sijoitukseen. Painamalla ”Lajittelu”-nappia tieosat saa järjestettyä tehtyjen muutosten jälkeen sijoituksen mukaan uuteen järjestykseen. Painamalla ”Nollaa pisteytys” -nappia on mahdollista nollata kaikki merkittävyystekijät, jolloin on helppoa ja nopeaa tarkastella kulloinkin haluamaansa yksittäistä tekijää antamalla sille jonkin pistemäärän.</a:t>
            </a:r>
          </a:p>
          <a:p>
            <a:pPr>
              <a:lnSpc>
                <a:spcPts val="1600"/>
              </a:lnSpc>
              <a:spcAft>
                <a:spcPts val="600"/>
              </a:spcAft>
            </a:pPr>
            <a:r>
              <a:rPr lang="fi-FI" sz="1600" dirty="0"/>
              <a:t>Herkkyystarkastelun avulla voi myös reaaliajassa nähdä pisteytyksessä tapahtuvan muutoksen vaikutuksen luokituksen jakaumaan ja luokkamuutoksiin. Työkalu laskee automaattisesti uuden luokituksen ja näyttää merkittävyysluokkien kilometri- ja tieosajakauman. Tietokantaan on lisätty myös muutamia suodatus- ja hakutyökaluja, joiden avulla voidaan etsiä nappia painamalla esimerkiksi haluttu tie ja poistaa luokituksesta KVL-tekijät pois. Lisäksi suodatus- ja hakutyökalujen avulla voi tieosat laittaa sijoituksen sijaan tienumerojärjestykseen. ”Palauta”-nappia painamalla voi palata tekemiensä tarkastelujen jälkeen lähtötilaan.</a:t>
            </a:r>
          </a:p>
          <a:p>
            <a:pPr>
              <a:lnSpc>
                <a:spcPts val="1600"/>
              </a:lnSpc>
              <a:spcAft>
                <a:spcPts val="600"/>
              </a:spcAft>
            </a:pPr>
            <a:r>
              <a:rPr lang="fi-FI" sz="1600" dirty="0"/>
              <a:t>Tietokanta sisältää seuraavat erilliset osiot:</a:t>
            </a:r>
          </a:p>
          <a:p>
            <a:pPr lvl="1">
              <a:lnSpc>
                <a:spcPts val="1600"/>
              </a:lnSpc>
              <a:spcBef>
                <a:spcPts val="300"/>
              </a:spcBef>
              <a:spcAft>
                <a:spcPts val="300"/>
              </a:spcAft>
              <a:defRPr/>
            </a:pPr>
            <a:r>
              <a:rPr lang="fi-FI" sz="1400" dirty="0" err="1"/>
              <a:t>Tiejaksoraporttiosio</a:t>
            </a:r>
            <a:r>
              <a:rPr lang="fi-FI" sz="1400" dirty="0"/>
              <a:t>, johon koostettiin tien ja siihen sisältyvien tieosien merkittävyystiedot kootusti tiiviimmässä ja selkeämmässä esitysmuodossa.</a:t>
            </a:r>
          </a:p>
          <a:p>
            <a:pPr lvl="1">
              <a:lnSpc>
                <a:spcPts val="1600"/>
              </a:lnSpc>
              <a:spcBef>
                <a:spcPts val="300"/>
              </a:spcBef>
              <a:spcAft>
                <a:spcPts val="300"/>
              </a:spcAft>
              <a:defRPr/>
            </a:pPr>
            <a:r>
              <a:rPr lang="fi-FI" sz="1400" dirty="0"/>
              <a:t>Hankearviointiosio, jonka avulla voidaan arvioida esimerkiksi päällystysohjelman ja muiden ELY-keskuksen</a:t>
            </a:r>
            <a:br>
              <a:rPr lang="fi-FI" sz="1400" dirty="0"/>
            </a:br>
            <a:r>
              <a:rPr lang="fi-FI" sz="1400" dirty="0"/>
              <a:t>eri ohjelmiin sisältyvien hankkeiden merkittävyyttä. Tietokantaan ja hankearviointiosioon lasketaan</a:t>
            </a:r>
            <a:br>
              <a:rPr lang="fi-FI" sz="1400" dirty="0"/>
            </a:br>
            <a:r>
              <a:rPr lang="fi-FI" sz="1400" dirty="0"/>
              <a:t>tieosittainen korjaustarveosuus (huonokuntoisen päällysteen osuus), joka antaa lisätietoa tieosan</a:t>
            </a:r>
            <a:br>
              <a:rPr lang="fi-FI" sz="1400" dirty="0"/>
            </a:br>
            <a:r>
              <a:rPr lang="fi-FI" sz="1400" dirty="0"/>
              <a:t>merkittävyyden suhteesta korjaustarpeeseen.</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23</a:t>
            </a:fld>
            <a:endParaRPr lang="fi-FI" dirty="0"/>
          </a:p>
        </p:txBody>
      </p:sp>
    </p:spTree>
    <p:extLst>
      <p:ext uri="{BB962C8B-B14F-4D97-AF65-F5344CB8AC3E}">
        <p14:creationId xmlns:p14="http://schemas.microsoft.com/office/powerpoint/2010/main" val="122633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Tietokannan ylläpito</a:t>
            </a:r>
            <a:endParaRPr lang="fi-FI" sz="24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lnSpc>
                <a:spcPts val="1600"/>
              </a:lnSpc>
              <a:spcAft>
                <a:spcPts val="600"/>
              </a:spcAft>
            </a:pPr>
            <a:r>
              <a:rPr lang="fi-FI" sz="1800" dirty="0"/>
              <a:t>Merkittävyysluokitus perustuu tieosa- ja KVL-jaksokohtaiseen tarkasteluun pääosin vuoden 2024 poikkileikkaustilanteessa.</a:t>
            </a:r>
          </a:p>
          <a:p>
            <a:pPr>
              <a:lnSpc>
                <a:spcPts val="1600"/>
              </a:lnSpc>
              <a:spcAft>
                <a:spcPts val="600"/>
              </a:spcAft>
            </a:pPr>
            <a:r>
              <a:rPr lang="fi-FI" sz="1800" dirty="0"/>
              <a:t>Työn aikana muodostettu eri rekisteritietojen tuloksia sisältävä </a:t>
            </a:r>
            <a:r>
              <a:rPr lang="fi-FI" sz="1800" dirty="0" err="1"/>
              <a:t>excel</a:t>
            </a:r>
            <a:r>
              <a:rPr lang="fi-FI" sz="1800" dirty="0"/>
              <a:t>-tietokanta pidetään ajan tasalla tekemällä siihen tarvittavat päivitykset ja muutokset säännöllisesti vuosittain.</a:t>
            </a:r>
          </a:p>
          <a:p>
            <a:pPr>
              <a:lnSpc>
                <a:spcPts val="1600"/>
              </a:lnSpc>
              <a:spcAft>
                <a:spcPts val="600"/>
              </a:spcAft>
            </a:pPr>
            <a:r>
              <a:rPr lang="fi-FI" sz="1800" dirty="0">
                <a:solidFill>
                  <a:srgbClr val="FF0000"/>
                </a:solidFill>
              </a:rPr>
              <a:t>Täydennetään kokouksessa käydyn keskustelun perusteella.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24</a:t>
            </a:fld>
            <a:endParaRPr lang="fi-FI" dirty="0"/>
          </a:p>
        </p:txBody>
      </p:sp>
    </p:spTree>
    <p:extLst>
      <p:ext uri="{BB962C8B-B14F-4D97-AF65-F5344CB8AC3E}">
        <p14:creationId xmlns:p14="http://schemas.microsoft.com/office/powerpoint/2010/main" val="486629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sz="3600" dirty="0"/>
              <a:t>Yhteiskunnan tuki-</a:t>
            </a:r>
            <a:br>
              <a:rPr lang="fi-FI" altLang="fi-FI" sz="3600" dirty="0"/>
            </a:br>
            <a:r>
              <a:rPr lang="fi-FI" altLang="fi-FI" sz="3600" dirty="0"/>
              <a:t>toimintojen verkko</a:t>
            </a:r>
            <a:endParaRPr lang="fi-FI" sz="24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856630"/>
            <a:ext cx="6366873" cy="4089200"/>
          </a:xfrm>
        </p:spPr>
        <p:txBody>
          <a:bodyPr>
            <a:noAutofit/>
          </a:bodyPr>
          <a:lstStyle/>
          <a:p>
            <a:pPr>
              <a:lnSpc>
                <a:spcPts val="1600"/>
              </a:lnSpc>
              <a:spcAft>
                <a:spcPts val="600"/>
              </a:spcAft>
            </a:pPr>
            <a:r>
              <a:rPr lang="fi-FI" sz="1600" dirty="0"/>
              <a:t>Yhteiskunnan tukitoimintojen verkko toimii apuna kokonaisuuden hahmottamisessa ja kriittisten yhteyksien tunnistamisessa.</a:t>
            </a:r>
          </a:p>
          <a:p>
            <a:pPr>
              <a:lnSpc>
                <a:spcPts val="1600"/>
              </a:lnSpc>
              <a:spcAft>
                <a:spcPts val="600"/>
              </a:spcAft>
            </a:pPr>
            <a:r>
              <a:rPr lang="fi-FI" sz="1600" dirty="0"/>
              <a:t>Tukitoimintojen verkossa on huomioitu seuraavat</a:t>
            </a:r>
            <a:br>
              <a:rPr lang="fi-FI" sz="1600" dirty="0"/>
            </a:br>
            <a:r>
              <a:rPr lang="fi-FI" sz="1600" dirty="0"/>
              <a:t>merkittävyystekijät:</a:t>
            </a:r>
          </a:p>
          <a:p>
            <a:pPr lvl="1">
              <a:lnSpc>
                <a:spcPts val="1600"/>
              </a:lnSpc>
              <a:spcBef>
                <a:spcPts val="0"/>
              </a:spcBef>
              <a:spcAft>
                <a:spcPts val="300"/>
              </a:spcAft>
            </a:pPr>
            <a:r>
              <a:rPr lang="fi-FI" sz="1400" dirty="0"/>
              <a:t>Säännöllinen henkilöliikenne</a:t>
            </a:r>
          </a:p>
          <a:p>
            <a:pPr lvl="2">
              <a:lnSpc>
                <a:spcPts val="1600"/>
              </a:lnSpc>
              <a:spcBef>
                <a:spcPts val="0"/>
              </a:spcBef>
              <a:spcAft>
                <a:spcPts val="300"/>
              </a:spcAft>
            </a:pPr>
            <a:r>
              <a:rPr lang="fi-FI" sz="1200" dirty="0"/>
              <a:t>KVL, linja-autoliikenteen vuoromäärä, työmatkat</a:t>
            </a:r>
          </a:p>
          <a:p>
            <a:pPr lvl="1">
              <a:lnSpc>
                <a:spcPts val="1600"/>
              </a:lnSpc>
              <a:spcBef>
                <a:spcPts val="0"/>
              </a:spcBef>
              <a:spcAft>
                <a:spcPts val="300"/>
              </a:spcAft>
            </a:pPr>
            <a:r>
              <a:rPr lang="fi-FI" sz="1400" dirty="0"/>
              <a:t>Säännöllinen tavaraliikenne</a:t>
            </a:r>
          </a:p>
          <a:p>
            <a:pPr lvl="2">
              <a:lnSpc>
                <a:spcPts val="1600"/>
              </a:lnSpc>
              <a:spcBef>
                <a:spcPts val="0"/>
              </a:spcBef>
              <a:spcAft>
                <a:spcPts val="300"/>
              </a:spcAft>
            </a:pPr>
            <a:r>
              <a:rPr lang="fi-FI" sz="1200" dirty="0"/>
              <a:t>KVLRAS, maitoreitit, kaatopaikat ja jätteenkäsittely, viljansäilytys ja</a:t>
            </a:r>
            <a:br>
              <a:rPr lang="fi-FI" sz="1200" dirty="0"/>
            </a:br>
            <a:r>
              <a:rPr lang="fi-FI" sz="1200" dirty="0"/>
              <a:t>-kuivaus, kasvihuoneet, eläintilat, elintarvikelaitokset, tuotanto-</a:t>
            </a:r>
            <a:br>
              <a:rPr lang="fi-FI" sz="1200" dirty="0"/>
            </a:br>
            <a:r>
              <a:rPr lang="fi-FI" sz="1200" dirty="0"/>
              <a:t>ja teollisuuslaitokset, päivittäistavarakaupat</a:t>
            </a:r>
          </a:p>
          <a:p>
            <a:pPr lvl="1">
              <a:lnSpc>
                <a:spcPts val="1600"/>
              </a:lnSpc>
              <a:spcBef>
                <a:spcPts val="0"/>
              </a:spcBef>
              <a:spcAft>
                <a:spcPts val="300"/>
              </a:spcAft>
            </a:pPr>
            <a:r>
              <a:rPr lang="fi-FI" sz="1400" dirty="0"/>
              <a:t>Muut tekijät</a:t>
            </a:r>
          </a:p>
          <a:p>
            <a:pPr lvl="2">
              <a:lnSpc>
                <a:spcPts val="1600"/>
              </a:lnSpc>
              <a:spcBef>
                <a:spcPts val="0"/>
              </a:spcBef>
              <a:spcAft>
                <a:spcPts val="300"/>
              </a:spcAft>
            </a:pPr>
            <a:r>
              <a:rPr lang="fi-FI" sz="1200" dirty="0"/>
              <a:t>Koulut, erikoiskuljetusreitit, varareitit, KKVL, tien verkollinen asema</a:t>
            </a:r>
          </a:p>
          <a:p>
            <a:pPr>
              <a:lnSpc>
                <a:spcPts val="1600"/>
              </a:lnSpc>
              <a:spcAft>
                <a:spcPts val="600"/>
              </a:spcAft>
            </a:pPr>
            <a:r>
              <a:rPr lang="fi-FI" sz="1600" dirty="0"/>
              <a:t>Karttakuvan taustalla em. tekijöiden merkittävyysluokituksessa saamat painottamattomat kokonaispisteet. Tukitoimintojen verkko muodostuu yli 20 pistettä saaneista tiejaksoista. Teoreettinen maksimipistemäärä 43 pistettä (toteutunut maksimipistemäärä 40,1).</a:t>
            </a:r>
          </a:p>
          <a:p>
            <a:pPr>
              <a:lnSpc>
                <a:spcPts val="1600"/>
              </a:lnSpc>
              <a:spcAft>
                <a:spcPts val="600"/>
              </a:spcAft>
            </a:pPr>
            <a:r>
              <a:rPr lang="fi-FI" sz="1600" dirty="0">
                <a:solidFill>
                  <a:srgbClr val="FF0000"/>
                </a:solidFill>
              </a:rPr>
              <a:t>Kokouksessa testataan verkon ”silmäkokoa” eri pistemäärärajoilla</a:t>
            </a:r>
          </a:p>
          <a:p>
            <a:pPr>
              <a:lnSpc>
                <a:spcPts val="1600"/>
              </a:lnSpc>
              <a:spcAft>
                <a:spcPts val="600"/>
              </a:spcAft>
            </a:pPr>
            <a:r>
              <a:rPr lang="fi-FI" sz="1600" dirty="0">
                <a:solidFill>
                  <a:srgbClr val="FF0000"/>
                </a:solidFill>
              </a:rPr>
              <a:t>Karttakuvaan lisätään sillat myöhemmin sovittavalla jaottelulla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25</a:t>
            </a:fld>
            <a:endParaRPr lang="fi-FI" dirty="0"/>
          </a:p>
        </p:txBody>
      </p:sp>
      <p:pic>
        <p:nvPicPr>
          <p:cNvPr id="6" name="Kuva 5" descr="Kuva, joka sisältää kohteen kartta, teksti, atlas&#10;&#10;Kuvaus luotu automaattisesti">
            <a:extLst>
              <a:ext uri="{FF2B5EF4-FFF2-40B4-BE49-F238E27FC236}">
                <a16:creationId xmlns:a16="http://schemas.microsoft.com/office/drawing/2014/main" id="{660B4AA7-F939-736F-1B76-2AAF3BE10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83" y="0"/>
            <a:ext cx="4849398" cy="6858000"/>
          </a:xfrm>
          <a:prstGeom prst="rect">
            <a:avLst/>
          </a:prstGeom>
        </p:spPr>
      </p:pic>
    </p:spTree>
    <p:extLst>
      <p:ext uri="{BB962C8B-B14F-4D97-AF65-F5344CB8AC3E}">
        <p14:creationId xmlns:p14="http://schemas.microsoft.com/office/powerpoint/2010/main" val="70608150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Liitteet</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lnSpc>
                <a:spcPts val="1600"/>
              </a:lnSpc>
              <a:spcAft>
                <a:spcPts val="600"/>
              </a:spcAft>
            </a:pPr>
            <a:r>
              <a:rPr lang="fi-FI" sz="1800" dirty="0"/>
              <a:t>Listaus käytetyistä paikkatiedoista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26</a:t>
            </a:fld>
            <a:endParaRPr lang="fi-FI" dirty="0"/>
          </a:p>
        </p:txBody>
      </p:sp>
    </p:spTree>
    <p:extLst>
      <p:ext uri="{BB962C8B-B14F-4D97-AF65-F5344CB8AC3E}">
        <p14:creationId xmlns:p14="http://schemas.microsoft.com/office/powerpoint/2010/main" val="2538569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Listaus käytetyistä paikkatiedoista</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384400"/>
            <a:ext cx="10636236" cy="4089200"/>
          </a:xfrm>
        </p:spPr>
        <p:txBody>
          <a:bodyPr>
            <a:noAutofit/>
          </a:bodyPr>
          <a:lstStyle/>
          <a:p>
            <a:pPr>
              <a:lnSpc>
                <a:spcPts val="1600"/>
              </a:lnSpc>
              <a:spcBef>
                <a:spcPts val="0"/>
              </a:spcBef>
            </a:pPr>
            <a:r>
              <a:rPr lang="fi-FI" sz="1300" dirty="0"/>
              <a:t>Tievelho			Väylävirasto, 2023</a:t>
            </a:r>
          </a:p>
          <a:p>
            <a:pPr lvl="1">
              <a:lnSpc>
                <a:spcPts val="1600"/>
              </a:lnSpc>
              <a:spcBef>
                <a:spcPts val="0"/>
              </a:spcBef>
            </a:pPr>
            <a:r>
              <a:rPr lang="fi-FI" sz="1100" dirty="0"/>
              <a:t>Liikennemäärä (KVL, KVLRAS, KVLYHD, KKVL)</a:t>
            </a:r>
          </a:p>
          <a:p>
            <a:pPr lvl="1">
              <a:lnSpc>
                <a:spcPts val="1600"/>
              </a:lnSpc>
              <a:spcBef>
                <a:spcPts val="0"/>
              </a:spcBef>
            </a:pPr>
            <a:r>
              <a:rPr lang="fi-FI" sz="1100" dirty="0"/>
              <a:t>Erikoiskuljetusreitit</a:t>
            </a:r>
          </a:p>
          <a:p>
            <a:pPr lvl="1">
              <a:lnSpc>
                <a:spcPts val="1600"/>
              </a:lnSpc>
              <a:spcBef>
                <a:spcPts val="0"/>
              </a:spcBef>
            </a:pPr>
            <a:r>
              <a:rPr lang="fi-FI" sz="1100" dirty="0"/>
              <a:t>Varareitit</a:t>
            </a:r>
          </a:p>
          <a:p>
            <a:pPr lvl="1">
              <a:lnSpc>
                <a:spcPts val="1600"/>
              </a:lnSpc>
              <a:spcBef>
                <a:spcPts val="0"/>
              </a:spcBef>
            </a:pPr>
            <a:r>
              <a:rPr lang="fi-FI" sz="1100" dirty="0"/>
              <a:t>Väestö, asukastiheys</a:t>
            </a:r>
          </a:p>
          <a:p>
            <a:pPr lvl="1">
              <a:lnSpc>
                <a:spcPts val="1600"/>
              </a:lnSpc>
              <a:spcBef>
                <a:spcPts val="0"/>
              </a:spcBef>
            </a:pPr>
            <a:r>
              <a:rPr lang="fi-FI" sz="1100" dirty="0"/>
              <a:t>Matkailureitit</a:t>
            </a:r>
          </a:p>
          <a:p>
            <a:pPr>
              <a:lnSpc>
                <a:spcPts val="1600"/>
              </a:lnSpc>
              <a:spcBef>
                <a:spcPts val="0"/>
              </a:spcBef>
              <a:spcAft>
                <a:spcPts val="100"/>
              </a:spcAft>
            </a:pPr>
            <a:r>
              <a:rPr lang="fi-FI" sz="1300" dirty="0"/>
              <a:t>Digiroad			Väylävirasto, 2024</a:t>
            </a:r>
          </a:p>
          <a:p>
            <a:pPr>
              <a:lnSpc>
                <a:spcPts val="1600"/>
              </a:lnSpc>
              <a:spcBef>
                <a:spcPts val="0"/>
              </a:spcBef>
              <a:spcAft>
                <a:spcPts val="100"/>
              </a:spcAft>
            </a:pPr>
            <a:r>
              <a:rPr lang="fi-FI" sz="1300" dirty="0"/>
              <a:t>Linja-autovuorot			Matka.fi-aineisto, 2024</a:t>
            </a:r>
          </a:p>
          <a:p>
            <a:pPr>
              <a:lnSpc>
                <a:spcPts val="1600"/>
              </a:lnSpc>
              <a:spcBef>
                <a:spcPts val="0"/>
              </a:spcBef>
              <a:spcAft>
                <a:spcPts val="100"/>
              </a:spcAft>
            </a:pPr>
            <a:r>
              <a:rPr lang="fi-FI" sz="1300" dirty="0"/>
              <a:t>Työpaikat ja -matkat		YKR, SYKE, 2022</a:t>
            </a:r>
          </a:p>
          <a:p>
            <a:pPr>
              <a:lnSpc>
                <a:spcPts val="1600"/>
              </a:lnSpc>
              <a:spcBef>
                <a:spcPts val="0"/>
              </a:spcBef>
              <a:spcAft>
                <a:spcPts val="100"/>
              </a:spcAft>
            </a:pPr>
            <a:r>
              <a:rPr lang="fi-FI" sz="1300" dirty="0"/>
              <a:t>Maitoreitit			Valio 2024</a:t>
            </a:r>
          </a:p>
          <a:p>
            <a:pPr>
              <a:lnSpc>
                <a:spcPts val="1600"/>
              </a:lnSpc>
              <a:spcBef>
                <a:spcPts val="0"/>
              </a:spcBef>
              <a:spcAft>
                <a:spcPts val="100"/>
              </a:spcAft>
            </a:pPr>
            <a:r>
              <a:rPr lang="fi-FI" sz="1300" dirty="0"/>
              <a:t>Kaatopaikat ja jätteenkäsittely		KESELY (Y), 2024</a:t>
            </a:r>
          </a:p>
          <a:p>
            <a:pPr>
              <a:lnSpc>
                <a:spcPts val="1600"/>
              </a:lnSpc>
              <a:spcBef>
                <a:spcPts val="0"/>
              </a:spcBef>
              <a:spcAft>
                <a:spcPts val="100"/>
              </a:spcAft>
            </a:pPr>
            <a:r>
              <a:rPr lang="fi-FI" sz="1300" dirty="0"/>
              <a:t>Maa-ainesten ottoluvat		SYKE, 2024</a:t>
            </a:r>
          </a:p>
          <a:p>
            <a:pPr>
              <a:lnSpc>
                <a:spcPts val="1600"/>
              </a:lnSpc>
              <a:spcBef>
                <a:spcPts val="0"/>
              </a:spcBef>
              <a:spcAft>
                <a:spcPts val="100"/>
              </a:spcAft>
            </a:pPr>
            <a:r>
              <a:rPr lang="fi-FI" sz="1300" dirty="0"/>
              <a:t>Turpeen tuotantoalueet		SYKE, 2018</a:t>
            </a:r>
          </a:p>
          <a:p>
            <a:pPr>
              <a:lnSpc>
                <a:spcPts val="1600"/>
              </a:lnSpc>
              <a:spcBef>
                <a:spcPts val="0"/>
              </a:spcBef>
              <a:spcAft>
                <a:spcPts val="100"/>
              </a:spcAft>
            </a:pPr>
            <a:r>
              <a:rPr lang="fi-FI" sz="1300" dirty="0"/>
              <a:t>Viljankuivaamot ja viljan säilytys-	RHR, Väestörekisterikeskus, 2023</a:t>
            </a:r>
          </a:p>
          <a:p>
            <a:pPr marL="0" indent="0">
              <a:lnSpc>
                <a:spcPts val="1600"/>
              </a:lnSpc>
              <a:spcBef>
                <a:spcPts val="0"/>
              </a:spcBef>
              <a:spcAft>
                <a:spcPts val="100"/>
              </a:spcAft>
              <a:buNone/>
            </a:pPr>
            <a:r>
              <a:rPr lang="fi-FI" sz="1300" dirty="0"/>
              <a:t>        rakennukset sekä kasvihuoneet	</a:t>
            </a:r>
          </a:p>
          <a:p>
            <a:pPr>
              <a:lnSpc>
                <a:spcPts val="1600"/>
              </a:lnSpc>
              <a:spcBef>
                <a:spcPts val="0"/>
              </a:spcBef>
              <a:spcAft>
                <a:spcPts val="100"/>
              </a:spcAft>
            </a:pPr>
            <a:r>
              <a:rPr lang="fi-FI" sz="1300" dirty="0"/>
              <a:t>Eläintilat			Ruokavirasto, 2024</a:t>
            </a:r>
          </a:p>
          <a:p>
            <a:pPr>
              <a:lnSpc>
                <a:spcPts val="1600"/>
              </a:lnSpc>
              <a:spcBef>
                <a:spcPts val="0"/>
              </a:spcBef>
              <a:spcAft>
                <a:spcPts val="100"/>
              </a:spcAft>
            </a:pPr>
            <a:r>
              <a:rPr lang="fi-FI" sz="1300" dirty="0"/>
              <a:t>Elintarvike- ja varastolaitokset		Ruokavirasto, 2024</a:t>
            </a:r>
          </a:p>
          <a:p>
            <a:pPr>
              <a:lnSpc>
                <a:spcPts val="1600"/>
              </a:lnSpc>
              <a:spcBef>
                <a:spcPts val="0"/>
              </a:spcBef>
              <a:spcAft>
                <a:spcPts val="100"/>
              </a:spcAft>
            </a:pPr>
            <a:r>
              <a:rPr lang="fi-FI" sz="1300" dirty="0"/>
              <a:t>Tuotanto- ja teollisuuslaitokset		Tilastokeskus, 2019</a:t>
            </a:r>
          </a:p>
          <a:p>
            <a:pPr>
              <a:lnSpc>
                <a:spcPts val="1600"/>
              </a:lnSpc>
              <a:spcBef>
                <a:spcPts val="0"/>
              </a:spcBef>
              <a:spcAft>
                <a:spcPts val="100"/>
              </a:spcAft>
            </a:pPr>
            <a:r>
              <a:rPr lang="fi-FI" sz="1300" dirty="0"/>
              <a:t>Päivittäistavarakaupat		YKR, SYKE, 2022</a:t>
            </a:r>
          </a:p>
          <a:p>
            <a:pPr>
              <a:lnSpc>
                <a:spcPts val="1600"/>
              </a:lnSpc>
              <a:spcBef>
                <a:spcPts val="0"/>
              </a:spcBef>
              <a:spcAft>
                <a:spcPts val="100"/>
              </a:spcAft>
            </a:pPr>
            <a:r>
              <a:rPr lang="fi-FI" sz="1300" dirty="0"/>
              <a:t>Puun kuljetusreitit			Väylävirasto, 2022</a:t>
            </a:r>
          </a:p>
          <a:p>
            <a:pPr>
              <a:lnSpc>
                <a:spcPts val="1600"/>
              </a:lnSpc>
              <a:spcBef>
                <a:spcPts val="0"/>
              </a:spcBef>
              <a:spcAft>
                <a:spcPts val="100"/>
              </a:spcAft>
            </a:pPr>
            <a:r>
              <a:rPr lang="fi-FI" sz="1300" dirty="0"/>
              <a:t>Peruskoulut			Tilastokeskus, 2022</a:t>
            </a:r>
          </a:p>
          <a:p>
            <a:pPr>
              <a:lnSpc>
                <a:spcPts val="1600"/>
              </a:lnSpc>
              <a:spcBef>
                <a:spcPts val="0"/>
              </a:spcBef>
              <a:spcAft>
                <a:spcPts val="100"/>
              </a:spcAft>
            </a:pPr>
            <a:r>
              <a:rPr lang="fi-FI" sz="1300" dirty="0"/>
              <a:t>Matkailukohteet			Edellinen työ + </a:t>
            </a:r>
            <a:r>
              <a:rPr lang="fi-FI" sz="1300" dirty="0" err="1"/>
              <a:t>Bikeland</a:t>
            </a:r>
            <a:endParaRPr lang="fi-FI" sz="1300" dirty="0"/>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27</a:t>
            </a:fld>
            <a:endParaRPr lang="fi-FI" dirty="0"/>
          </a:p>
        </p:txBody>
      </p:sp>
    </p:spTree>
    <p:extLst>
      <p:ext uri="{BB962C8B-B14F-4D97-AF65-F5344CB8AC3E}">
        <p14:creationId xmlns:p14="http://schemas.microsoft.com/office/powerpoint/2010/main" val="372261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dirty="0"/>
              <a:t>Esipuhe</a:t>
            </a:r>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lnSpc>
                <a:spcPts val="1600"/>
              </a:lnSpc>
            </a:pPr>
            <a:r>
              <a:rPr lang="fi-FI" sz="1400" dirty="0"/>
              <a:t>Työssä tarkastellaan Keski-Suomen ELY-keskuksen alueen koko maantieverkon merkittävyyttä tieosittain ja KVL-jaksoittain.</a:t>
            </a:r>
          </a:p>
          <a:p>
            <a:pPr>
              <a:lnSpc>
                <a:spcPts val="1600"/>
              </a:lnSpc>
            </a:pPr>
            <a:r>
              <a:rPr lang="fi-FI" sz="1400" dirty="0"/>
              <a:t>Tässä raportissa kuvataan merkittävyysluokituksen laadinnassa käytetyt lähtötiedot, menetelmät ja tulokset. Työn lopputuloksena syntyi kattava poikkileikkaus vähäliikenteisen ja keskivilkkaan/vilkkaan valta-, kanta-, seutu- ja yhdystieverkon osalta (loppuverkko). Työssä käytetty rajaus vähäliikenteisen tieverkon liikennemäärärajoista perustuu aiempiin Keski-Suomen ELY-keskuksen merkittävyysluokituksiin. Tämän mukaan vähäliikenteisen tieverkon muodostavat ne valta-, kanta-, seutu- ja yhdystiet, joiden vuoden keskimääräinen vuorokausiliikenne KVL on alle 500 ajoneuvoa vuorokaudessa. </a:t>
            </a:r>
          </a:p>
          <a:p>
            <a:pPr>
              <a:lnSpc>
                <a:spcPts val="1600"/>
              </a:lnSpc>
            </a:pPr>
            <a:r>
              <a:rPr lang="fi-FI" sz="1400" dirty="0"/>
              <a:t>Käytetyillä rajauksilla tarkastelussa oli yhteensä 574 vähäliikenteiseen tieverkkoon kuuluvaa tieosaa ja yhteensä 374 loppuverkkoon kuuluvaa tieosaa. Nyt tehtävän päivitysprojektin yhteydessä tieosittaista tarkastelua tarkennettiin ensimmäisen kerran KVL-jaksotarkastelulla. Yhteensä tarkastelussa oli 1 133 KVL-jaksoa ja yhteensä 161 tieosan osalta tieosa jakaantui 2–5 KVL-jaksoon. KVL-jaksotarkastelun tavoitteena oli tarkentaa etenkin pitkien tieosien ominaisuustietojen analyysiä.</a:t>
            </a:r>
          </a:p>
          <a:p>
            <a:pPr>
              <a:lnSpc>
                <a:spcPts val="1600"/>
              </a:lnSpc>
            </a:pPr>
            <a:r>
              <a:rPr lang="fi-FI" sz="1400" dirty="0"/>
              <a:t>Vuoden 2024 päivitysprojektin yhteydessä tietokantaan päivitettiin kaikki siihen sisältyvät merkittävyystekijät ja lähtötiedot kerättiin kattavasti koko tarkasteltavalta verkolta. Tietokannan säännöllisen tavaraliikenteen tekijöihin lisättiin uutena merkittävyystekijänä puun kuljetusreitit ja muihin tekijöihin pyörämatkailureitit.</a:t>
            </a:r>
          </a:p>
          <a:p>
            <a:pPr>
              <a:lnSpc>
                <a:spcPts val="1600"/>
              </a:lnSpc>
            </a:pPr>
            <a:r>
              <a:rPr lang="fi-FI" sz="1400" dirty="0"/>
              <a:t>Merkittävyysluokitusta tullaan hyödyntämään esimerkiksi hoito- ja soratieluokituksissa, ylläpitotoimenpiteiden priorisoinnissa, rakenteen parantamishankkeiden priorisoinnissa, </a:t>
            </a:r>
            <a:r>
              <a:rPr lang="fi-FI" sz="1400" dirty="0" err="1"/>
              <a:t>täsmähoitokohteita</a:t>
            </a:r>
            <a:r>
              <a:rPr lang="fi-FI" sz="1400" dirty="0"/>
              <a:t> määritettäessä ja tien hallinnollisen luokituksen muutoksissa. Luokitukset toimivat apuna myös laajemmin hankkeiden priorisoinnissa ja tienpidon ohjelmoinnissa. Lisäksi merkittävyysluokitus toimii apuvälineenä sidosryhmien, kuten esimerkiksi maakuntaliittojen ja kuntien, kanssa käytävässä vuoropuhelussa.</a:t>
            </a:r>
          </a:p>
          <a:p>
            <a:pPr>
              <a:lnSpc>
                <a:spcPts val="1600"/>
              </a:lnSpc>
              <a:spcAft>
                <a:spcPts val="600"/>
              </a:spcAft>
            </a:pPr>
            <a:r>
              <a:rPr lang="fi-FI" sz="1400" dirty="0"/>
              <a:t>Keski-Suomen ELY-keskuksesta työtä on ohjannut Toni Myyryläinen, Jari Mikkonen ja Markus Simonen. Työn laatimisesta ovat vastanneet Mikko Seila, Aleksi Krankka ja Mari Niemelä Linea Konsultit Oy:stä.</a:t>
            </a:r>
          </a:p>
          <a:p>
            <a:pPr marL="358775" lvl="1" indent="0">
              <a:lnSpc>
                <a:spcPts val="1600"/>
              </a:lnSpc>
              <a:spcBef>
                <a:spcPts val="0"/>
              </a:spcBef>
              <a:spcAft>
                <a:spcPts val="600"/>
              </a:spcAft>
              <a:buNone/>
            </a:pPr>
            <a:r>
              <a:rPr lang="fi-FI" sz="1400" dirty="0"/>
              <a:t>Helsingissä lokakuussa 2024, Keski-Suomen ELY-keskus</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3</a:t>
            </a:fld>
            <a:endParaRPr lang="fi-FI" dirty="0"/>
          </a:p>
        </p:txBody>
      </p:sp>
    </p:spTree>
    <p:extLst>
      <p:ext uri="{BB962C8B-B14F-4D97-AF65-F5344CB8AC3E}">
        <p14:creationId xmlns:p14="http://schemas.microsoft.com/office/powerpoint/2010/main" val="1014106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dirty="0"/>
              <a:t>Työn tausta, yleistä</a:t>
            </a:r>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a:bodyPr>
          <a:lstStyle/>
          <a:p>
            <a:pPr>
              <a:spcBef>
                <a:spcPts val="0"/>
              </a:spcBef>
              <a:spcAft>
                <a:spcPts val="600"/>
              </a:spcAft>
            </a:pPr>
            <a:r>
              <a:rPr lang="fi-FI" sz="1600" dirty="0"/>
              <a:t>ELY-keskuksella on käytössä eri luokittelujärjestelmiä, joilla kuvataan teiden verkollista asemaa. Toiminnallisen luokituksen lisäksi ELY-keskuksella on käytössä useita muita erilaisia luokituksia kuten esimerkiksi päällystettyjen teiden korjausluokitus, teiden talvihoitoluokitus ja soratieluokitus.</a:t>
            </a:r>
          </a:p>
          <a:p>
            <a:pPr>
              <a:spcBef>
                <a:spcPts val="0"/>
              </a:spcBef>
              <a:spcAft>
                <a:spcPts val="600"/>
              </a:spcAft>
            </a:pPr>
            <a:r>
              <a:rPr lang="fi-FI" sz="1600" dirty="0"/>
              <a:t>Mikään edellä mainituista luokitteluperusteista ei välttämättä kuvaa eri teiden tärkeyttä liikenneverkon osana eli tieosien tai KVL-jaksojen merkittävyyttä. Merkittävyysluokituksella saadaan luotua yleiskuva tarkasteltavalle tieverkolle sijoittuvista toiminnoista.</a:t>
            </a:r>
          </a:p>
          <a:p>
            <a:pPr>
              <a:spcBef>
                <a:spcPts val="0"/>
              </a:spcBef>
              <a:spcAft>
                <a:spcPts val="600"/>
              </a:spcAft>
            </a:pPr>
            <a:r>
              <a:rPr lang="fi-FI" sz="1600" dirty="0"/>
              <a:t>Merkittävyysluokituksen tuloksia hyödynnetään mm. hankkeiden ohjelmoinnissa ja tarpeiden arvioinnissa.</a:t>
            </a:r>
          </a:p>
          <a:p>
            <a:pPr>
              <a:spcBef>
                <a:spcPts val="0"/>
              </a:spcBef>
              <a:spcAft>
                <a:spcPts val="600"/>
              </a:spcAft>
            </a:pPr>
            <a:r>
              <a:rPr lang="fi-FI" sz="1600" dirty="0"/>
              <a:t>Työn lopputuloksena muodostetussa </a:t>
            </a:r>
            <a:r>
              <a:rPr lang="fi-FI" sz="1600" dirty="0" err="1"/>
              <a:t>excel</a:t>
            </a:r>
            <a:r>
              <a:rPr lang="fi-FI" sz="1600" dirty="0"/>
              <a:t>-pohjaisessa merkittävyystietokannassa jokainen rivi muodostuu yhdestä vähäliikenteiseen tai loppuverkkoon kuuluvasta tieosasta ja mikäli tieosa jakaantuu useampaan KVL-jaksoon avautuu tämä tarkennettu tieto toiselle välilehdelle. Jokaiselle tieosalle / KVL-jaksolle on laskettu eri merkittävyystekijöiden avulla pisteet, jonka avulla tieosat / KVL-jaksot on jaettu merkittävyysluokkiin. </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4</a:t>
            </a:fld>
            <a:endParaRPr lang="fi-FI" dirty="0"/>
          </a:p>
        </p:txBody>
      </p:sp>
    </p:spTree>
    <p:extLst>
      <p:ext uri="{BB962C8B-B14F-4D97-AF65-F5344CB8AC3E}">
        <p14:creationId xmlns:p14="http://schemas.microsoft.com/office/powerpoint/2010/main" val="2122096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dirty="0"/>
              <a:t>Työn tausta, Keski-Suomen ELY-keskus</a:t>
            </a:r>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lnSpcReduction="10000"/>
          </a:bodyPr>
          <a:lstStyle/>
          <a:p>
            <a:pPr>
              <a:spcBef>
                <a:spcPts val="0"/>
              </a:spcBef>
              <a:spcAft>
                <a:spcPts val="600"/>
              </a:spcAft>
            </a:pPr>
            <a:r>
              <a:rPr lang="fi-FI" altLang="fi-FI" sz="1600" dirty="0"/>
              <a:t>Ensimmäinen Keski-Suomen ELY-keskuksen kanta-, seutu- ja yhdysteiden merkittävyysluokitus valmistui elokuussa 2014. Työssä laadittiin kaksi erillistä luokitusta, joista toinen kattoi vähäliikenteisen (KVL &lt; 500 ajoneuvoa vuorokaudessa) ja toinen keskivilkkaan (KVL ≥ 500 ajoneuvoa vuorokaudessa) tieverkon. Työn tuloksena syntyi listaus tieverkon merkittävyydestä tieosittain eli niin sanottu merkittävyysluokitustietokanta.</a:t>
            </a:r>
          </a:p>
          <a:p>
            <a:pPr>
              <a:spcBef>
                <a:spcPts val="0"/>
              </a:spcBef>
              <a:spcAft>
                <a:spcPts val="600"/>
              </a:spcAft>
            </a:pPr>
            <a:r>
              <a:rPr lang="fi-FI" altLang="fi-FI" sz="1600" dirty="0"/>
              <a:t>Työn aikana käydyn keskustelun perusteella päätettiin, että merkittävyystietokantaa on tärkeää ylläpitää ja päivittää, jotta sen perusteella tehtävät tarkastelut ovat mahdollisimman ajantasaisia. Lisäksi katsottiin tarpeelliseksi tietokannan visualisointiin ja tietokanta-analyysien laatimiseen liittyvät tehtävät.</a:t>
            </a:r>
          </a:p>
          <a:p>
            <a:pPr>
              <a:spcBef>
                <a:spcPts val="0"/>
              </a:spcBef>
              <a:spcAft>
                <a:spcPts val="600"/>
              </a:spcAft>
            </a:pPr>
            <a:r>
              <a:rPr lang="fi-FI" altLang="fi-FI" sz="1600" dirty="0"/>
              <a:t>Ensimmäinen ylläpito- ja päivityskierros tehtiin suppeasti vuonna 2015. Lisäksi työssä muodostettiin työkalu tietokannan visualisoinnin parantamiseksi. Työn lopputulos yksittäisine merkittävyystekijöineen vietiin myös Web-pohjaiseen </a:t>
            </a:r>
            <a:r>
              <a:rPr lang="fi-FI" altLang="fi-FI" sz="1600" dirty="0" err="1"/>
              <a:t>ArcGis</a:t>
            </a:r>
            <a:r>
              <a:rPr lang="fi-FI" altLang="fi-FI" sz="1600" dirty="0"/>
              <a:t> Online -karttapalveluun. Vuonna 2016 merkittävyystekijät kerättiin kattavasti koko tarkasteltavalta verkolta, kun aikaisemmilla kerroilla tiedot kerättiin kattavasti ainoastaan vähäliikenteisen tieverkon osalta. Tietokannassa säilyi edelleen liikennemääräraja, jolla tieverkko on jaettu kahteen osaan. Toimenpiteen jälkeen verkko oli kuitenkin muokattavissa vaihtoehtoisesti yhtenäisenä kokonaisuutena ja yksittäisiä merkittävyystekijöitä voi laajentamisen jälkeen tarkastella myös keskivilkkaaseen tieverkkoon kuuluvien tieosien osalta. Vuonna 2016 tietokanta muokattiin myös uuden tieosoiteverkon mukaiseksi. Vuonna 2018 tietokanta päivitettiin kattavammin ja uutena merkittävyystekijänä huomioitiin kaupan toimipaikat. Tietokantaan rakennettiin myös erillinen hankearviointiosio. Viimeisin päivitys luokitukseen tehtiin vuonna 2020.</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5</a:t>
            </a:fld>
            <a:endParaRPr lang="fi-FI" dirty="0"/>
          </a:p>
        </p:txBody>
      </p:sp>
    </p:spTree>
    <p:extLst>
      <p:ext uri="{BB962C8B-B14F-4D97-AF65-F5344CB8AC3E}">
        <p14:creationId xmlns:p14="http://schemas.microsoft.com/office/powerpoint/2010/main" val="4003660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Työn tavoitteet ja hyödyntäminen</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Autofit/>
          </a:bodyPr>
          <a:lstStyle/>
          <a:p>
            <a:pPr>
              <a:spcBef>
                <a:spcPts val="0"/>
              </a:spcBef>
              <a:spcAft>
                <a:spcPts val="600"/>
              </a:spcAft>
            </a:pPr>
            <a:r>
              <a:rPr lang="fi-FI" altLang="fi-FI" sz="1600" dirty="0"/>
              <a:t>Merkittävyysluokitusta voidaan käyttää apuna kohteiden tai hankkeiden keskinäisessä arvioinnissa arvioitaessa mm.:</a:t>
            </a:r>
          </a:p>
          <a:p>
            <a:pPr lvl="1">
              <a:spcBef>
                <a:spcPts val="0"/>
              </a:spcBef>
              <a:spcAft>
                <a:spcPts val="600"/>
              </a:spcAft>
            </a:pPr>
            <a:r>
              <a:rPr lang="fi-FI" altLang="fi-FI" sz="1200" dirty="0"/>
              <a:t>Päällystettyjen teiden rakenteen parantamista</a:t>
            </a:r>
          </a:p>
          <a:p>
            <a:pPr lvl="1">
              <a:spcBef>
                <a:spcPts val="0"/>
              </a:spcBef>
              <a:spcAft>
                <a:spcPts val="600"/>
              </a:spcAft>
            </a:pPr>
            <a:r>
              <a:rPr lang="fi-FI" altLang="fi-FI" sz="1200" dirty="0"/>
              <a:t>Päällystetyn tien muuttamista/kunnostamista soratieksi</a:t>
            </a:r>
          </a:p>
          <a:p>
            <a:pPr lvl="1">
              <a:spcBef>
                <a:spcPts val="0"/>
              </a:spcBef>
              <a:spcAft>
                <a:spcPts val="600"/>
              </a:spcAft>
            </a:pPr>
            <a:r>
              <a:rPr lang="fi-FI" altLang="fi-FI" sz="1200" dirty="0"/>
              <a:t>Vähäliikenteisten teiden uudelleenpäällystämistarvetta</a:t>
            </a:r>
          </a:p>
          <a:p>
            <a:pPr lvl="1">
              <a:spcBef>
                <a:spcPts val="0"/>
              </a:spcBef>
              <a:spcAft>
                <a:spcPts val="600"/>
              </a:spcAft>
            </a:pPr>
            <a:r>
              <a:rPr lang="fi-FI" altLang="fi-FI" sz="1200" dirty="0"/>
              <a:t>Soratieluokitusta</a:t>
            </a:r>
          </a:p>
          <a:p>
            <a:pPr lvl="1">
              <a:spcBef>
                <a:spcPts val="0"/>
              </a:spcBef>
              <a:spcAft>
                <a:spcPts val="600"/>
              </a:spcAft>
            </a:pPr>
            <a:r>
              <a:rPr lang="fi-FI" altLang="fi-FI" sz="1200" dirty="0"/>
              <a:t>Hoitoluokitusta</a:t>
            </a:r>
          </a:p>
          <a:p>
            <a:pPr lvl="1">
              <a:spcBef>
                <a:spcPts val="0"/>
              </a:spcBef>
              <a:spcAft>
                <a:spcPts val="600"/>
              </a:spcAft>
            </a:pPr>
            <a:r>
              <a:rPr lang="fi-FI" altLang="fi-FI" sz="1200" dirty="0"/>
              <a:t>Siltojen kunnostustarvetta</a:t>
            </a:r>
          </a:p>
          <a:p>
            <a:pPr lvl="1">
              <a:spcBef>
                <a:spcPts val="0"/>
              </a:spcBef>
              <a:spcAft>
                <a:spcPts val="600"/>
              </a:spcAft>
            </a:pPr>
            <a:r>
              <a:rPr lang="fi-FI" altLang="fi-FI" sz="1200" dirty="0"/>
              <a:t>Ylläpidon ja peruskorjausten toimenpiteiden priorisointia ja valintaa sekä tätä kautta myös toimenpiteen yhteiskuntataloudellisia vaikutuksia</a:t>
            </a:r>
          </a:p>
          <a:p>
            <a:pPr lvl="1">
              <a:spcBef>
                <a:spcPts val="0"/>
              </a:spcBef>
              <a:spcAft>
                <a:spcPts val="600"/>
              </a:spcAft>
            </a:pPr>
            <a:r>
              <a:rPr lang="fi-FI" altLang="fi-FI" sz="1200" dirty="0" err="1"/>
              <a:t>Täsmähoitokohteita</a:t>
            </a:r>
            <a:endParaRPr lang="fi-FI" altLang="fi-FI" sz="1200" dirty="0"/>
          </a:p>
          <a:p>
            <a:pPr lvl="1">
              <a:spcBef>
                <a:spcPts val="0"/>
              </a:spcBef>
              <a:spcAft>
                <a:spcPts val="600"/>
              </a:spcAft>
            </a:pPr>
            <a:r>
              <a:rPr lang="fi-FI" altLang="fi-FI" sz="1200" dirty="0"/>
              <a:t>Tien hallinnollisen luokituksen muutoksia</a:t>
            </a:r>
          </a:p>
          <a:p>
            <a:pPr lvl="1">
              <a:spcBef>
                <a:spcPts val="0"/>
              </a:spcBef>
              <a:spcAft>
                <a:spcPts val="600"/>
              </a:spcAft>
            </a:pPr>
            <a:r>
              <a:rPr lang="fi-FI" altLang="fi-FI" sz="1200" dirty="0"/>
              <a:t>Yksityistie / maantie -rajapintatarkasteluita</a:t>
            </a:r>
          </a:p>
          <a:p>
            <a:pPr lvl="1">
              <a:spcBef>
                <a:spcPts val="0"/>
              </a:spcBef>
              <a:spcAft>
                <a:spcPts val="600"/>
              </a:spcAft>
            </a:pPr>
            <a:r>
              <a:rPr lang="fi-FI" altLang="fi-FI" sz="1200" dirty="0"/>
              <a:t>Lisäksi merkittävyysluokitus toimii apuvälineenä sidosryhmien, kuten esimerkiksi maakuntaliittojen ja kuntien, kanssa käytävässä vuoropuhelussa.</a:t>
            </a:r>
          </a:p>
          <a:p>
            <a:pPr>
              <a:spcBef>
                <a:spcPts val="0"/>
              </a:spcBef>
              <a:spcAft>
                <a:spcPts val="600"/>
              </a:spcAft>
              <a:buFont typeface="Wingdings" panose="05000000000000000000" pitchFamily="2" charset="2"/>
              <a:buChar char="à"/>
            </a:pPr>
            <a:r>
              <a:rPr lang="fi-FI" altLang="fi-FI" sz="1600" dirty="0"/>
              <a:t>Merkittävyysluokitus on ennen kaikkea </a:t>
            </a:r>
            <a:r>
              <a:rPr lang="fi-FI" altLang="fi-FI" sz="1600" u="sng" dirty="0"/>
              <a:t>työkalu</a:t>
            </a:r>
            <a:r>
              <a:rPr lang="fi-FI" altLang="fi-FI" sz="1600" dirty="0"/>
              <a:t> erityisesti ylläpidon ja päivittäisen kunnossapidon toimien arviointiin ja hankkeiden ohjelmointiin.</a:t>
            </a:r>
          </a:p>
          <a:p>
            <a:pPr>
              <a:spcBef>
                <a:spcPts val="0"/>
              </a:spcBef>
              <a:spcAft>
                <a:spcPts val="600"/>
              </a:spcAft>
              <a:buFont typeface="Wingdings" panose="05000000000000000000" pitchFamily="2" charset="2"/>
              <a:buChar char="à"/>
            </a:pPr>
            <a:r>
              <a:rPr lang="fi-FI" altLang="fi-FI" sz="1600" u="sng" dirty="0"/>
              <a:t>Työkalun toimivuuden kannalta on tärkeää, että tietokantaan päivitetään säännöllisesti uusimmat saatavilla olevat lähtötiedot</a:t>
            </a:r>
            <a:r>
              <a:rPr lang="fi-FI" altLang="fi-FI" sz="1600" dirty="0"/>
              <a:t>.</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6</a:t>
            </a:fld>
            <a:endParaRPr lang="fi-FI" dirty="0"/>
          </a:p>
        </p:txBody>
      </p:sp>
    </p:spTree>
    <p:extLst>
      <p:ext uri="{BB962C8B-B14F-4D97-AF65-F5344CB8AC3E}">
        <p14:creationId xmlns:p14="http://schemas.microsoft.com/office/powerpoint/2010/main" val="1174837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Tarkasteltava tieverkko</a:t>
            </a:r>
            <a:endParaRPr lang="fi-FI" sz="2600"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a:xfrm>
            <a:off x="922350" y="1856630"/>
            <a:ext cx="9232303" cy="4089200"/>
          </a:xfrm>
        </p:spPr>
        <p:txBody>
          <a:bodyPr>
            <a:noAutofit/>
          </a:bodyPr>
          <a:lstStyle/>
          <a:p>
            <a:pPr lvl="0">
              <a:spcBef>
                <a:spcPts val="0"/>
              </a:spcBef>
              <a:spcAft>
                <a:spcPts val="600"/>
              </a:spcAft>
            </a:pPr>
            <a:r>
              <a:rPr lang="fi-FI" sz="1600" dirty="0"/>
              <a:t>Tarkastelussa koko Keski-Suomen ELY-keskuksen maantieverkko.</a:t>
            </a:r>
          </a:p>
          <a:p>
            <a:pPr lvl="0">
              <a:spcBef>
                <a:spcPts val="0"/>
              </a:spcBef>
              <a:spcAft>
                <a:spcPts val="600"/>
              </a:spcAft>
            </a:pPr>
            <a:r>
              <a:rPr lang="fi-FI" sz="1600" dirty="0"/>
              <a:t>Tarkasteltavan tieverkon kokonaispituus 5 120 kilometriä.</a:t>
            </a:r>
          </a:p>
          <a:p>
            <a:pPr lvl="0">
              <a:spcBef>
                <a:spcPts val="0"/>
              </a:spcBef>
              <a:spcAft>
                <a:spcPts val="600"/>
              </a:spcAft>
            </a:pPr>
            <a:r>
              <a:rPr lang="fi-FI" sz="1600" dirty="0"/>
              <a:t>Tarkastelussa olevien valtateiden pituus 652 km, kantateiden 348 km, seututeiden 894 km ja yhdysteiden 3 225 km.</a:t>
            </a:r>
          </a:p>
          <a:p>
            <a:pPr lvl="0">
              <a:spcBef>
                <a:spcPts val="0"/>
              </a:spcBef>
              <a:spcAft>
                <a:spcPts val="600"/>
              </a:spcAft>
            </a:pPr>
            <a:r>
              <a:rPr lang="fi-FI" sz="1600" dirty="0"/>
              <a:t>Tarkasteltava verkko jaettavissa kahteen osaan (suluissa edellisen vuoden 2020 merkittävyysluokituksen tiedot):</a:t>
            </a:r>
          </a:p>
          <a:p>
            <a:pPr lvl="1">
              <a:spcBef>
                <a:spcPts val="0"/>
              </a:spcBef>
              <a:spcAft>
                <a:spcPts val="600"/>
              </a:spcAft>
            </a:pPr>
            <a:r>
              <a:rPr lang="fi-FI" sz="1400" dirty="0"/>
              <a:t>Vähäliikenteinen tieverkko; 575 (551) tieosaa, 3 294 (3 155) km</a:t>
            </a:r>
          </a:p>
          <a:p>
            <a:pPr lvl="1">
              <a:spcBef>
                <a:spcPts val="0"/>
              </a:spcBef>
              <a:spcAft>
                <a:spcPts val="600"/>
              </a:spcAft>
            </a:pPr>
            <a:r>
              <a:rPr lang="fi-FI" sz="1400" dirty="0"/>
              <a:t>Keskivilkas/vilkas tieverkko; 373 (284) tieosaa, 1 826 (1 317) km</a:t>
            </a:r>
          </a:p>
          <a:p>
            <a:pPr lvl="1">
              <a:spcBef>
                <a:spcPts val="0"/>
              </a:spcBef>
              <a:spcAft>
                <a:spcPts val="600"/>
              </a:spcAft>
            </a:pPr>
            <a:r>
              <a:rPr lang="fi-FI" sz="1400" dirty="0"/>
              <a:t>Yhteensä 948 (835) tieosaa, 5 120 (4 472) km</a:t>
            </a:r>
          </a:p>
          <a:p>
            <a:pPr lvl="1">
              <a:spcBef>
                <a:spcPts val="0"/>
              </a:spcBef>
              <a:spcAft>
                <a:spcPts val="600"/>
              </a:spcAft>
            </a:pPr>
            <a:r>
              <a:rPr lang="fi-FI" sz="1400" dirty="0"/>
              <a:t>Yhteensä 1 133 KVL-jaksoa</a:t>
            </a:r>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7</a:t>
            </a:fld>
            <a:endParaRPr lang="fi-FI" dirty="0"/>
          </a:p>
        </p:txBody>
      </p:sp>
    </p:spTree>
    <p:extLst>
      <p:ext uri="{BB962C8B-B14F-4D97-AF65-F5344CB8AC3E}">
        <p14:creationId xmlns:p14="http://schemas.microsoft.com/office/powerpoint/2010/main" val="3989390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E333E-E2AC-4FDC-92A4-8F3C77288FC7}"/>
              </a:ext>
            </a:extLst>
          </p:cNvPr>
          <p:cNvSpPr>
            <a:spLocks noGrp="1"/>
          </p:cNvSpPr>
          <p:nvPr>
            <p:ph type="title"/>
          </p:nvPr>
        </p:nvSpPr>
        <p:spPr/>
        <p:txBody>
          <a:bodyPr/>
          <a:lstStyle/>
          <a:p>
            <a:r>
              <a:rPr lang="fi-FI" altLang="fi-FI" dirty="0"/>
              <a:t>Työssä käytetyt painotukset</a:t>
            </a:r>
            <a:endParaRPr lang="fi-FI" dirty="0"/>
          </a:p>
        </p:txBody>
      </p:sp>
      <p:sp>
        <p:nvSpPr>
          <p:cNvPr id="3" name="Sisällön paikkamerkki 2">
            <a:extLst>
              <a:ext uri="{FF2B5EF4-FFF2-40B4-BE49-F238E27FC236}">
                <a16:creationId xmlns:a16="http://schemas.microsoft.com/office/drawing/2014/main" id="{6845BCAE-07E1-4156-80F1-BE8ABF7D5C31}"/>
              </a:ext>
            </a:extLst>
          </p:cNvPr>
          <p:cNvSpPr>
            <a:spLocks noGrp="1"/>
          </p:cNvSpPr>
          <p:nvPr>
            <p:ph idx="1"/>
          </p:nvPr>
        </p:nvSpPr>
        <p:spPr/>
        <p:txBody>
          <a:bodyPr>
            <a:normAutofit fontScale="92500" lnSpcReduction="10000"/>
          </a:bodyPr>
          <a:lstStyle/>
          <a:p>
            <a:pPr>
              <a:spcBef>
                <a:spcPts val="0"/>
              </a:spcBef>
              <a:spcAft>
                <a:spcPts val="600"/>
              </a:spcAft>
            </a:pPr>
            <a:r>
              <a:rPr lang="fi-FI" sz="1600" dirty="0"/>
              <a:t>Päivitystyö perustuu pääosin viimeaikaisten Keski-Suomen ELY-keskuksen merkittävyysluokitustöiden yhteydessä käytyihin keskusteluihin ja sovittuihin painotuksiin.</a:t>
            </a:r>
          </a:p>
          <a:p>
            <a:pPr>
              <a:spcBef>
                <a:spcPts val="0"/>
              </a:spcBef>
              <a:spcAft>
                <a:spcPts val="600"/>
              </a:spcAft>
            </a:pPr>
            <a:r>
              <a:rPr lang="fi-FI" sz="1600" dirty="0"/>
              <a:t>Pisteytyksessä korostuvat edelleen liikenteelliset tekijät sekä elinkeinoelämä.</a:t>
            </a:r>
          </a:p>
          <a:p>
            <a:pPr>
              <a:spcBef>
                <a:spcPts val="0"/>
              </a:spcBef>
              <a:spcAft>
                <a:spcPts val="600"/>
              </a:spcAft>
            </a:pPr>
            <a:r>
              <a:rPr lang="fi-FI" sz="1600" dirty="0"/>
              <a:t>Elinkeinoelämän osalta painotusta kohdennettiin tämän päivityskierroksen yhteydessä voimakkaammin säännöllisiä kuljetuksia synnyttäville tekijöille (maitokuljetukset, eläintilat, elintarvikelaitokset, päivittäistavarakaupat ja kasvihuoneet). Pisteytyksen hienosäädössä hyödynnettiin Väyläviraston julkaisua ”Selvitys asiakastarpeista vähäliikenteisten maanteiden tavaraliikenteessä”.</a:t>
            </a:r>
          </a:p>
          <a:p>
            <a:pPr>
              <a:spcBef>
                <a:spcPts val="0"/>
              </a:spcBef>
              <a:spcAft>
                <a:spcPts val="600"/>
              </a:spcAft>
            </a:pPr>
            <a:r>
              <a:rPr lang="fi-FI" sz="1600" dirty="0"/>
              <a:t>Muutokset edellisen työn merkittävyystekijöiden pisteytyksiin:</a:t>
            </a:r>
          </a:p>
          <a:p>
            <a:pPr lvl="1">
              <a:spcBef>
                <a:spcPts val="0"/>
              </a:spcBef>
              <a:spcAft>
                <a:spcPts val="600"/>
              </a:spcAft>
            </a:pPr>
            <a:r>
              <a:rPr lang="fi-FI" sz="1400" dirty="0"/>
              <a:t>KVLYHD 0p </a:t>
            </a:r>
            <a:r>
              <a:rPr lang="fi-FI" sz="1400" dirty="0">
                <a:sym typeface="Wingdings" panose="05000000000000000000" pitchFamily="2" charset="2"/>
              </a:rPr>
              <a:t></a:t>
            </a:r>
            <a:r>
              <a:rPr lang="fi-FI" sz="1400" dirty="0"/>
              <a:t> 1p</a:t>
            </a:r>
          </a:p>
          <a:p>
            <a:pPr lvl="1">
              <a:spcBef>
                <a:spcPts val="0"/>
              </a:spcBef>
              <a:spcAft>
                <a:spcPts val="600"/>
              </a:spcAft>
            </a:pPr>
            <a:r>
              <a:rPr lang="fi-FI" sz="1400" dirty="0"/>
              <a:t>Maito 2p </a:t>
            </a:r>
            <a:r>
              <a:rPr lang="fi-FI" sz="1400" dirty="0">
                <a:sym typeface="Wingdings" panose="05000000000000000000" pitchFamily="2" charset="2"/>
              </a:rPr>
              <a:t> </a:t>
            </a:r>
            <a:r>
              <a:rPr lang="fi-FI" sz="1400" dirty="0"/>
              <a:t>3p</a:t>
            </a:r>
          </a:p>
          <a:p>
            <a:pPr lvl="1">
              <a:spcBef>
                <a:spcPts val="0"/>
              </a:spcBef>
              <a:spcAft>
                <a:spcPts val="600"/>
              </a:spcAft>
            </a:pPr>
            <a:r>
              <a:rPr lang="fi-FI" sz="1400" dirty="0"/>
              <a:t>Turve 2p </a:t>
            </a:r>
            <a:r>
              <a:rPr lang="fi-FI" sz="1400" dirty="0">
                <a:sym typeface="Wingdings" panose="05000000000000000000" pitchFamily="2" charset="2"/>
              </a:rPr>
              <a:t> 0p</a:t>
            </a:r>
          </a:p>
          <a:p>
            <a:pPr lvl="1">
              <a:spcBef>
                <a:spcPts val="0"/>
              </a:spcBef>
              <a:spcAft>
                <a:spcPts val="600"/>
              </a:spcAft>
            </a:pPr>
            <a:r>
              <a:rPr lang="fi-FI" sz="1400" dirty="0"/>
              <a:t>Viljansäilytys ja kasvihuoneet 1p </a:t>
            </a:r>
            <a:r>
              <a:rPr lang="fi-FI" sz="1400" dirty="0">
                <a:sym typeface="Wingdings" panose="05000000000000000000" pitchFamily="2" charset="2"/>
              </a:rPr>
              <a:t> Viljansäilytys 1p ja kasvihuoneet 1p = 2p</a:t>
            </a:r>
            <a:endParaRPr lang="fi-FI" sz="1400" dirty="0"/>
          </a:p>
          <a:p>
            <a:pPr lvl="1">
              <a:spcBef>
                <a:spcPts val="0"/>
              </a:spcBef>
              <a:spcAft>
                <a:spcPts val="600"/>
              </a:spcAft>
            </a:pPr>
            <a:r>
              <a:rPr lang="fi-FI" sz="1400" dirty="0"/>
              <a:t>Elintarvikelaitokset 1p </a:t>
            </a:r>
            <a:r>
              <a:rPr lang="fi-FI" sz="1400" dirty="0">
                <a:sym typeface="Wingdings" panose="05000000000000000000" pitchFamily="2" charset="2"/>
              </a:rPr>
              <a:t></a:t>
            </a:r>
            <a:r>
              <a:rPr lang="fi-FI" sz="1400" dirty="0"/>
              <a:t> 2p</a:t>
            </a:r>
          </a:p>
          <a:p>
            <a:pPr lvl="1">
              <a:spcBef>
                <a:spcPts val="0"/>
              </a:spcBef>
              <a:spcAft>
                <a:spcPts val="600"/>
              </a:spcAft>
            </a:pPr>
            <a:r>
              <a:rPr lang="fi-FI" sz="1400" dirty="0"/>
              <a:t>Tuotanto- ja teollisuuslaitokset 1p </a:t>
            </a:r>
            <a:r>
              <a:rPr lang="fi-FI" sz="1400" dirty="0">
                <a:sym typeface="Wingdings" panose="05000000000000000000" pitchFamily="2" charset="2"/>
              </a:rPr>
              <a:t></a:t>
            </a:r>
            <a:r>
              <a:rPr lang="fi-FI" sz="1400" dirty="0"/>
              <a:t> 2p </a:t>
            </a:r>
          </a:p>
          <a:p>
            <a:pPr lvl="1">
              <a:spcBef>
                <a:spcPts val="0"/>
              </a:spcBef>
              <a:spcAft>
                <a:spcPts val="600"/>
              </a:spcAft>
            </a:pPr>
            <a:r>
              <a:rPr lang="fi-FI" sz="1400" dirty="0"/>
              <a:t>Päivittäistavarakaupat (kaupan toimipaikat) 1p </a:t>
            </a:r>
            <a:r>
              <a:rPr lang="fi-FI" sz="1400" dirty="0">
                <a:sym typeface="Wingdings" panose="05000000000000000000" pitchFamily="2" charset="2"/>
              </a:rPr>
              <a:t></a:t>
            </a:r>
            <a:r>
              <a:rPr lang="fi-FI" sz="1400" dirty="0"/>
              <a:t> 2p</a:t>
            </a:r>
          </a:p>
          <a:p>
            <a:pPr lvl="1">
              <a:spcBef>
                <a:spcPts val="0"/>
              </a:spcBef>
              <a:spcAft>
                <a:spcPts val="600"/>
              </a:spcAft>
            </a:pPr>
            <a:r>
              <a:rPr lang="fi-FI" sz="1400" dirty="0"/>
              <a:t>Puun kuljetusreitit 0p </a:t>
            </a:r>
            <a:r>
              <a:rPr lang="fi-FI" sz="1400" dirty="0">
                <a:sym typeface="Wingdings" panose="05000000000000000000" pitchFamily="2" charset="2"/>
              </a:rPr>
              <a:t> 1p</a:t>
            </a:r>
            <a:endParaRPr lang="fi-FI" sz="1600" dirty="0"/>
          </a:p>
          <a:p>
            <a:pPr>
              <a:spcBef>
                <a:spcPts val="0"/>
              </a:spcBef>
              <a:spcAft>
                <a:spcPts val="600"/>
              </a:spcAft>
            </a:pPr>
            <a:endParaRPr lang="fi-FI" sz="1600" dirty="0"/>
          </a:p>
        </p:txBody>
      </p:sp>
      <p:sp>
        <p:nvSpPr>
          <p:cNvPr id="4" name="Dian numeron paikkamerkki 3">
            <a:extLst>
              <a:ext uri="{FF2B5EF4-FFF2-40B4-BE49-F238E27FC236}">
                <a16:creationId xmlns:a16="http://schemas.microsoft.com/office/drawing/2014/main" id="{3B672476-B53F-4563-8586-750A1DB500AE}"/>
              </a:ext>
            </a:extLst>
          </p:cNvPr>
          <p:cNvSpPr>
            <a:spLocks noGrp="1"/>
          </p:cNvSpPr>
          <p:nvPr>
            <p:ph type="sldNum" sz="quarter" idx="4"/>
          </p:nvPr>
        </p:nvSpPr>
        <p:spPr/>
        <p:txBody>
          <a:bodyPr/>
          <a:lstStyle/>
          <a:p>
            <a:pPr algn="l"/>
            <a:fld id="{03D2D5F4-4871-4469-8343-ED7F6811B37D}" type="slidenum">
              <a:rPr lang="fi-FI" smtClean="0"/>
              <a:pPr algn="l"/>
              <a:t>8</a:t>
            </a:fld>
            <a:endParaRPr lang="fi-FI" dirty="0"/>
          </a:p>
        </p:txBody>
      </p:sp>
    </p:spTree>
    <p:extLst>
      <p:ext uri="{BB962C8B-B14F-4D97-AF65-F5344CB8AC3E}">
        <p14:creationId xmlns:p14="http://schemas.microsoft.com/office/powerpoint/2010/main" val="369042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6C024A-4579-2CF5-FCB7-5A439ECF8732}"/>
              </a:ext>
            </a:extLst>
          </p:cNvPr>
          <p:cNvSpPr>
            <a:spLocks noGrp="1"/>
          </p:cNvSpPr>
          <p:nvPr>
            <p:ph type="title"/>
          </p:nvPr>
        </p:nvSpPr>
        <p:spPr/>
        <p:txBody>
          <a:bodyPr/>
          <a:lstStyle/>
          <a:p>
            <a:r>
              <a:rPr lang="fi-FI" dirty="0"/>
              <a:t>Työssä käytetyt menetelmät</a:t>
            </a:r>
          </a:p>
        </p:txBody>
      </p:sp>
      <p:sp>
        <p:nvSpPr>
          <p:cNvPr id="4" name="Päivämäärän paikkamerkki 3">
            <a:extLst>
              <a:ext uri="{FF2B5EF4-FFF2-40B4-BE49-F238E27FC236}">
                <a16:creationId xmlns:a16="http://schemas.microsoft.com/office/drawing/2014/main" id="{CB086558-1821-B767-121F-1FDD26C98809}"/>
              </a:ext>
            </a:extLst>
          </p:cNvPr>
          <p:cNvSpPr>
            <a:spLocks noGrp="1"/>
          </p:cNvSpPr>
          <p:nvPr>
            <p:ph type="dt" sz="half" idx="4294967295"/>
          </p:nvPr>
        </p:nvSpPr>
        <p:spPr>
          <a:xfrm>
            <a:off x="10950575" y="5597525"/>
            <a:ext cx="1241425" cy="641350"/>
          </a:xfrm>
        </p:spPr>
        <p:txBody>
          <a:bodyPr/>
          <a:lstStyle/>
          <a:p>
            <a:pPr algn="r">
              <a:lnSpc>
                <a:spcPct val="110000"/>
              </a:lnSpc>
              <a:buClr>
                <a:schemeClr val="tx2"/>
              </a:buClr>
            </a:pPr>
            <a:r>
              <a:rPr lang="fi-FI"/>
              <a:t>15.6.2021</a:t>
            </a:r>
            <a:endParaRPr lang="fi-FI" sz="1600" dirty="0">
              <a:solidFill>
                <a:schemeClr val="bg1"/>
              </a:solidFill>
            </a:endParaRPr>
          </a:p>
        </p:txBody>
      </p:sp>
      <p:sp>
        <p:nvSpPr>
          <p:cNvPr id="5" name="Alatunnisteen paikkamerkki 4">
            <a:extLst>
              <a:ext uri="{FF2B5EF4-FFF2-40B4-BE49-F238E27FC236}">
                <a16:creationId xmlns:a16="http://schemas.microsoft.com/office/drawing/2014/main" id="{60897AEF-74F7-84BE-6E7A-55D3C321330F}"/>
              </a:ext>
            </a:extLst>
          </p:cNvPr>
          <p:cNvSpPr>
            <a:spLocks noGrp="1"/>
          </p:cNvSpPr>
          <p:nvPr>
            <p:ph type="ftr" sz="quarter" idx="4294967295"/>
          </p:nvPr>
        </p:nvSpPr>
        <p:spPr>
          <a:xfrm>
            <a:off x="8077200" y="5307013"/>
            <a:ext cx="4114800" cy="241300"/>
          </a:xfrm>
        </p:spPr>
        <p:txBody>
          <a:bodyPr/>
          <a:lstStyle/>
          <a:p>
            <a:pPr>
              <a:lnSpc>
                <a:spcPct val="110000"/>
              </a:lnSpc>
              <a:buClr>
                <a:schemeClr val="tx2"/>
              </a:buClr>
            </a:pPr>
            <a:r>
              <a:rPr lang="fi-FI"/>
              <a:t> </a:t>
            </a:r>
            <a:endParaRPr lang="fi-FI" sz="1600" dirty="0">
              <a:solidFill>
                <a:schemeClr val="bg1"/>
              </a:solidFill>
            </a:endParaRPr>
          </a:p>
        </p:txBody>
      </p:sp>
    </p:spTree>
    <p:extLst>
      <p:ext uri="{BB962C8B-B14F-4D97-AF65-F5344CB8AC3E}">
        <p14:creationId xmlns:p14="http://schemas.microsoft.com/office/powerpoint/2010/main" val="253175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xml_kameleon>
  <kehalaatija/>
  <päiväys>15.06.2021</päiväys>
  <kieli>Suomi</kieli>
  <dokumenttityyppi>Esitys</dokumenttityyppi>
  <dokumentin_x0020_tila/>
  <laatijaorganisaatio>Pirkanmaan ELY|b01e4721-9f11-4fb3-bb42-da117a436578</laatijaorganisaatio>
</xml_kameleon>
</file>

<file path=customXml/itemProps1.xml><?xml version="1.0" encoding="utf-8"?>
<ds:datastoreItem xmlns:ds="http://schemas.openxmlformats.org/officeDocument/2006/customXml" ds:itemID="{11E0E39F-B2E2-4ACF-A408-F1EE70A3D697}">
  <ds:schemaRefs/>
</ds:datastoreItem>
</file>

<file path=docProps/app.xml><?xml version="1.0" encoding="utf-8"?>
<Properties xmlns="http://schemas.openxmlformats.org/officeDocument/2006/extended-properties" xmlns:vt="http://schemas.openxmlformats.org/officeDocument/2006/docPropsVTypes">
  <Template>ely_uusi_2021</Template>
  <TotalTime>3523</TotalTime>
  <Words>3035</Words>
  <Application>Microsoft Office PowerPoint</Application>
  <PresentationFormat>Laajakuva</PresentationFormat>
  <Paragraphs>350</Paragraphs>
  <Slides>27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27</vt:i4>
      </vt:variant>
    </vt:vector>
  </HeadingPairs>
  <TitlesOfParts>
    <vt:vector size="31" baseType="lpstr">
      <vt:lpstr>Arial</vt:lpstr>
      <vt:lpstr>Calibri</vt:lpstr>
      <vt:lpstr>Wingdings</vt:lpstr>
      <vt:lpstr>ely_new2021</vt:lpstr>
      <vt:lpstr>KESKI-SUOMEN ELY-KESKUKSEN MAANTIEVERKON MERKITTÄVYYSLUOKITUS 2024 </vt:lpstr>
      <vt:lpstr>Sisältö</vt:lpstr>
      <vt:lpstr>Esipuhe</vt:lpstr>
      <vt:lpstr>Työn tausta, yleistä</vt:lpstr>
      <vt:lpstr>Työn tausta, Keski-Suomen ELY-keskus</vt:lpstr>
      <vt:lpstr>Työn tavoitteet ja hyödyntäminen</vt:lpstr>
      <vt:lpstr>Tarkasteltava tieverkko</vt:lpstr>
      <vt:lpstr>Työssä käytetyt painotukset</vt:lpstr>
      <vt:lpstr>Työssä käytetyt menetelmät</vt:lpstr>
      <vt:lpstr>Lähtötiedot 1/2 </vt:lpstr>
      <vt:lpstr>Lähtötiedot 2/2</vt:lpstr>
      <vt:lpstr>Analysointimenetelmät 1/2</vt:lpstr>
      <vt:lpstr>Analysointimenetelmät 2/2</vt:lpstr>
      <vt:lpstr>Reititys</vt:lpstr>
      <vt:lpstr>Pääluokat, merkittävyystekijät ja niiden pisteytys</vt:lpstr>
      <vt:lpstr>Menetelmäkuvaus pääluokittain, säännöllinen henkilöliikenne </vt:lpstr>
      <vt:lpstr>Menetelmäkuvaus pääluokittain, säännöllinen tavaraliikenne</vt:lpstr>
      <vt:lpstr>Menetelmäkuvaus pääluokittain, muut tekijät</vt:lpstr>
      <vt:lpstr>Merkittävyystietokantaan kuuluvat lisätiedot</vt:lpstr>
      <vt:lpstr>Tieosien jako merkittävyysluokkiin (1/2) (1=merkittävin … 4=vähiten merkittävä)</vt:lpstr>
      <vt:lpstr>Tieosien jako merkittävyys- luokkiin (2/2)</vt:lpstr>
      <vt:lpstr>Merkittävyysluokituksen käyttö ja jatkotoimenpiteet</vt:lpstr>
      <vt:lpstr>Tietokannan herkkyystarkastelut ja erillisosiot</vt:lpstr>
      <vt:lpstr>Tietokannan ylläpito</vt:lpstr>
      <vt:lpstr>Yhteiskunnan tuki- toimintojen verkko</vt:lpstr>
      <vt:lpstr>Liitteet</vt:lpstr>
      <vt:lpstr>Listaus käytetyistä paikkatiedoista</vt:lpstr>
    </vt:vector>
  </TitlesOfParts>
  <Company>Pirkanmaan ELY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Joutsen Satu (ELY)</dc:creator>
  <cp:keywords/>
  <cp:lastModifiedBy>Mikko Seila</cp:lastModifiedBy>
  <cp:revision>116</cp:revision>
  <cp:lastPrinted>2023-10-13T09:20:47Z</cp:lastPrinted>
  <dcterms:created xsi:type="dcterms:W3CDTF">2021-06-15T13:17:11Z</dcterms:created>
  <dcterms:modified xsi:type="dcterms:W3CDTF">2024-10-25T19:24:11Z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460.96.003.25</vt:lpwstr>
  </property>
  <property fmtid="{D5CDD505-2E9C-101B-9397-08002B2CF9AE}" pid="3" name="dvSaved">
    <vt:lpwstr>0</vt:lpwstr>
  </property>
  <property fmtid="{D5CDD505-2E9C-101B-9397-08002B2CF9AE}" pid="4" name="dvLanguage">
    <vt:lpwstr>1035</vt:lpwstr>
  </property>
  <property fmtid="{D5CDD505-2E9C-101B-9397-08002B2CF9AE}" pid="5" name="dvTemplate">
    <vt:lpwstr>ely_uusi_2021.potx</vt:lpwstr>
  </property>
  <property fmtid="{D5CDD505-2E9C-101B-9397-08002B2CF9AE}" pid="6" name="dvDefinition">
    <vt:lpwstr>1211 (dd_default.xml)</vt:lpwstr>
  </property>
  <property fmtid="{D5CDD505-2E9C-101B-9397-08002B2CF9AE}" pid="7" name="dvDefinitionID">
    <vt:lpwstr>1211</vt:lpwstr>
  </property>
  <property fmtid="{D5CDD505-2E9C-101B-9397-08002B2CF9AE}" pid="8" name="dvContentFile">
    <vt:lpwstr>dd_default.xml</vt:lpwstr>
  </property>
  <property fmtid="{D5CDD505-2E9C-101B-9397-08002B2CF9AE}" pid="9" name="dvGlobalVerID">
    <vt:lpwstr>460.90.02.236</vt:lpwstr>
  </property>
  <property fmtid="{D5CDD505-2E9C-101B-9397-08002B2CF9AE}" pid="10" name="dvDefinitionVersion">
    <vt:lpwstr>02.001 / 14.1.2021</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165</vt:lpwstr>
  </property>
  <property fmtid="{D5CDD505-2E9C-101B-9397-08002B2CF9AE}" pid="17" name="dvCategory_2">
    <vt:lpwstr>56</vt:lpwstr>
  </property>
  <property fmtid="{D5CDD505-2E9C-101B-9397-08002B2CF9AE}" pid="18" name="dvSavepath">
    <vt:lpwstr/>
  </property>
  <property fmtid="{D5CDD505-2E9C-101B-9397-08002B2CF9AE}" pid="19" name="dvUsed">
    <vt:lpwstr>1</vt:lpwstr>
  </property>
  <property fmtid="{D5CDD505-2E9C-101B-9397-08002B2CF9AE}" pid="20" name="dvCompany">
    <vt:lpwstr>ELY PIR</vt:lpwstr>
  </property>
  <property fmtid="{D5CDD505-2E9C-101B-9397-08002B2CF9AE}" pid="21" name="dvSite">
    <vt:lpwstr/>
  </property>
  <property fmtid="{D5CDD505-2E9C-101B-9397-08002B2CF9AE}" pid="22" name="dvSite_short">
    <vt:lpwstr/>
  </property>
  <property fmtid="{D5CDD505-2E9C-101B-9397-08002B2CF9AE}" pid="23" name="dvNumbering">
    <vt:lpwstr>0</vt:lpwstr>
  </property>
  <property fmtid="{D5CDD505-2E9C-101B-9397-08002B2CF9AE}" pid="24" name="dvDUname">
    <vt:lpwstr/>
  </property>
  <property fmtid="{D5CDD505-2E9C-101B-9397-08002B2CF9AE}" pid="25" name="dvdufname">
    <vt:lpwstr/>
  </property>
  <property fmtid="{D5CDD505-2E9C-101B-9397-08002B2CF9AE}" pid="26" name="dvdulname">
    <vt:lpwstr/>
  </property>
  <property fmtid="{D5CDD505-2E9C-101B-9397-08002B2CF9AE}" pid="27" name="dvDUdepartment">
    <vt:lpwstr/>
  </property>
  <property fmtid="{D5CDD505-2E9C-101B-9397-08002B2CF9AE}" pid="28" name="dvLogoExist">
    <vt:lpwstr>0</vt:lpwstr>
  </property>
  <property fmtid="{D5CDD505-2E9C-101B-9397-08002B2CF9AE}" pid="29" name="dvCurrentlogo">
    <vt:lpwstr/>
  </property>
  <property fmtid="{D5CDD505-2E9C-101B-9397-08002B2CF9AE}" pid="30" name="KEHALaatija">
    <vt:lpwstr/>
  </property>
  <property fmtid="{D5CDD505-2E9C-101B-9397-08002B2CF9AE}" pid="31" name="Päiväys">
    <vt:filetime>2021-06-14T21:00:00Z</vt:filetime>
  </property>
  <property fmtid="{D5CDD505-2E9C-101B-9397-08002B2CF9AE}" pid="32" name="Kieli">
    <vt:lpwstr>Suomi</vt:lpwstr>
  </property>
  <property fmtid="{D5CDD505-2E9C-101B-9397-08002B2CF9AE}" pid="33" name="Asiakirjan tyyppi">
    <vt:lpwstr>Esitys</vt:lpwstr>
  </property>
  <property fmtid="{D5CDD505-2E9C-101B-9397-08002B2CF9AE}" pid="34" name="Dokumenttityyppi">
    <vt:lpwstr>Esitys</vt:lpwstr>
  </property>
  <property fmtid="{D5CDD505-2E9C-101B-9397-08002B2CF9AE}" pid="35" name="Dokumentin_x0020_tila">
    <vt:lpwstr/>
  </property>
  <property fmtid="{D5CDD505-2E9C-101B-9397-08002B2CF9AE}" pid="36" name="Laatijaorganisaatio">
    <vt:lpwstr>Pirkanmaan ELY</vt:lpwstr>
  </property>
</Properties>
</file>