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2"/>
  </p:notesMasterIdLst>
  <p:sldIdLst>
    <p:sldId id="256" r:id="rId3"/>
    <p:sldId id="304" r:id="rId4"/>
    <p:sldId id="312" r:id="rId5"/>
    <p:sldId id="305" r:id="rId6"/>
    <p:sldId id="307" r:id="rId7"/>
    <p:sldId id="311" r:id="rId8"/>
    <p:sldId id="306" r:id="rId9"/>
    <p:sldId id="309" r:id="rId10"/>
    <p:sldId id="310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444" y="102"/>
      </p:cViewPr>
      <p:guideLst>
        <p:guide orient="horz" pos="1117"/>
        <p:guide orient="horz" pos="572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3498E-53A1-432B-8DE2-C1CE1B8BDB8C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0E303-FA13-4DC7-B46C-0D1BC2166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565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82191"/>
            <a:ext cx="8229600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69920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10.11.2017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82191"/>
            <a:ext cx="8229600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69920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10.11.2017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2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9" b="232"/>
          <a:stretch/>
        </p:blipFill>
        <p:spPr>
          <a:xfrm>
            <a:off x="0" y="3672000"/>
            <a:ext cx="9144000" cy="316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82191"/>
            <a:ext cx="8229600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69920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10.11.2017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04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82191"/>
            <a:ext cx="8229600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69920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10.11.2017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57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9" b="232"/>
          <a:stretch/>
        </p:blipFill>
        <p:spPr>
          <a:xfrm>
            <a:off x="0" y="3672000"/>
            <a:ext cx="9144000" cy="316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48680"/>
            <a:ext cx="4513759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772815"/>
            <a:ext cx="4485184" cy="41044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10.11.2017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3"/>
          </p:nvPr>
        </p:nvSpPr>
        <p:spPr>
          <a:xfrm>
            <a:off x="5219700" y="549275"/>
            <a:ext cx="3600450" cy="5327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553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48680"/>
            <a:ext cx="4513759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772815"/>
            <a:ext cx="4485184" cy="446449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10.11.2017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3"/>
          </p:nvPr>
        </p:nvSpPr>
        <p:spPr>
          <a:xfrm>
            <a:off x="5219700" y="549274"/>
            <a:ext cx="3600450" cy="6048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761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48680"/>
            <a:ext cx="4513759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772815"/>
            <a:ext cx="4485184" cy="446449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10.11.2017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Kuvan paikkamerkki 11"/>
          <p:cNvSpPr>
            <a:spLocks noGrp="1"/>
          </p:cNvSpPr>
          <p:nvPr>
            <p:ph type="pic" sz="quarter" idx="14"/>
          </p:nvPr>
        </p:nvSpPr>
        <p:spPr>
          <a:xfrm>
            <a:off x="5219700" y="3501008"/>
            <a:ext cx="3600450" cy="27362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Kuvan paikkamerkki 11"/>
          <p:cNvSpPr>
            <a:spLocks noGrp="1"/>
          </p:cNvSpPr>
          <p:nvPr>
            <p:ph type="pic" sz="quarter" idx="15"/>
          </p:nvPr>
        </p:nvSpPr>
        <p:spPr>
          <a:xfrm>
            <a:off x="5219700" y="549275"/>
            <a:ext cx="3600450" cy="27362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6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Linea Konsultit Oy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DAC94-CEA5-4354-9DD8-D95D8DD250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6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2" r:id="rId4"/>
    <p:sldLayoutId id="2147483664" r:id="rId5"/>
    <p:sldLayoutId id="2147483663" r:id="rId6"/>
    <p:sldLayoutId id="2147483665" r:id="rId7"/>
    <p:sldLayoutId id="2147483666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72"/>
            <a:ext cx="9144000" cy="6857999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2058850" y="3140968"/>
            <a:ext cx="6905637" cy="216024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69F1F63-4189-4FF0-BAAF-70B7A461F9B0}"/>
              </a:ext>
            </a:extLst>
          </p:cNvPr>
          <p:cNvSpPr txBox="1"/>
          <p:nvPr/>
        </p:nvSpPr>
        <p:spPr>
          <a:xfrm>
            <a:off x="2071262" y="3212976"/>
            <a:ext cx="6965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PIRKANMAAN ELY-KESKUKSEN</a:t>
            </a:r>
          </a:p>
          <a:p>
            <a:r>
              <a:rPr lang="fi-FI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MAANTIEVERKON SEUDULLINEN MERKITYS</a:t>
            </a:r>
          </a:p>
          <a:p>
            <a:endParaRPr lang="fi-FI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fi-FI" altLang="fi-FI" sz="2400" dirty="0"/>
              <a:t>Työryhmän kokous 17.11.2017</a:t>
            </a:r>
          </a:p>
        </p:txBody>
      </p:sp>
    </p:spTree>
    <p:extLst>
      <p:ext uri="{BB962C8B-B14F-4D97-AF65-F5344CB8AC3E}">
        <p14:creationId xmlns:p14="http://schemas.microsoft.com/office/powerpoint/2010/main" val="229548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fi-FI" dirty="0"/>
              <a:t>Työohjelma (1/3)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340768"/>
            <a:ext cx="8301608" cy="4884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u="sng" dirty="0"/>
              <a:t>Taustaa</a:t>
            </a:r>
          </a:p>
          <a:p>
            <a:r>
              <a:rPr lang="fi-FI" sz="1400" dirty="0"/>
              <a:t>Maantielain (503/2005) 4 § ”Maantiet ja niiden luokittelu” mukaan:</a:t>
            </a:r>
            <a:br>
              <a:rPr lang="fi-FI" sz="1400" dirty="0"/>
            </a:br>
            <a:r>
              <a:rPr lang="fi-FI" sz="1400" dirty="0"/>
              <a:t>”</a:t>
            </a:r>
            <a:r>
              <a:rPr lang="fi-FI" sz="1400" i="1" dirty="0"/>
              <a:t>Valtatiet palvelevat valtakunnallista ja maakuntien välistä pitkämatkaista liikennettä. Kantatiet täydentävät valtatieverkkoa ja palvelevat maakuntien liikennettä. </a:t>
            </a:r>
            <a:r>
              <a:rPr lang="fi-FI" sz="1400" b="1" i="1" dirty="0"/>
              <a:t>Seututiet palvelevat seutukuntien liikennettä ja liittävät näitä valta- ja kantateihin.</a:t>
            </a:r>
            <a:r>
              <a:rPr lang="fi-FI" sz="1400" i="1" dirty="0"/>
              <a:t> Muut maantiet ovat yhdysteitä.</a:t>
            </a:r>
            <a:r>
              <a:rPr lang="fi-FI" sz="1400" dirty="0"/>
              <a:t>”</a:t>
            </a:r>
          </a:p>
          <a:p>
            <a:r>
              <a:rPr lang="fi-FI" sz="1400" dirty="0"/>
              <a:t>Hallituksen esitysluonnoksessa maantielain (503/2005) muuttamiseksi 4 § ”Maantiet” mukaan:</a:t>
            </a:r>
            <a:br>
              <a:rPr lang="fi-FI" sz="1400" dirty="0"/>
            </a:br>
            <a:r>
              <a:rPr lang="fi-FI" sz="1400" dirty="0"/>
              <a:t>”</a:t>
            </a:r>
            <a:r>
              <a:rPr lang="fi-FI" sz="1400" i="1" dirty="0"/>
              <a:t>Liikenne- ja viestintäministeriö päättää siitä, miltä osin valta- ja kantatiet kuuluvat valtakunnallisesti  merkittävään  runkoverkkoon. Runkoverkkoon  voi  erityisestä  syystä  kuulua myös  muita  liikenteellisesti  merkittäviä maanteitä.</a:t>
            </a:r>
            <a:br>
              <a:rPr lang="fi-FI" sz="1400" i="1" dirty="0"/>
            </a:br>
            <a:r>
              <a:rPr lang="fi-FI" sz="1400" i="1" dirty="0"/>
              <a:t>Muut  maantiet  ovat  seutu-  tai  yhdysteitä sen mukaisesti kuin Liikennevirasto päättää. </a:t>
            </a:r>
            <a:r>
              <a:rPr lang="fi-FI" sz="1400" b="1" i="1" dirty="0"/>
              <a:t>Seututiet  palvelevat  seutukuntien  liikennettä ja liittävät näitä valta- ja kantateihin.</a:t>
            </a:r>
            <a:r>
              <a:rPr lang="fi-FI" sz="1400" i="1" dirty="0"/>
              <a:t> Maantiet,  jotka  eivät  ole  pääteitä  tai  seututeitä, ovat yhdysteitä.”</a:t>
            </a:r>
            <a:r>
              <a:rPr lang="fi-FI" sz="1400" dirty="0"/>
              <a:t> </a:t>
            </a:r>
          </a:p>
          <a:p>
            <a:r>
              <a:rPr lang="fi-FI" sz="1400" dirty="0"/>
              <a:t>Maankäyttö- ja rakennuslain (MRL) mukaan paikallista liikennettä välittävät maantiet osoitetaan asemakaavoissa katuina. Lain 83 § 4 momentin mukaan maanteiden liikennealueita voidaan osoittaa valta-, kanta- ja seututeitä varten sekä niitä yhdistäviä ja niiden jatkeena olevia teitä varten, jotka palvelevat pääasiallisesti muuta kuin paikallista liikennettä. Muille maanteille, jotka muuttuvat kaduiksi, merkitään asemakaavaa laadittaessa tai muutettaessa katualue.</a:t>
            </a:r>
          </a:p>
          <a:p>
            <a:r>
              <a:rPr lang="fi-FI" sz="1400" dirty="0"/>
              <a:t>Tiehallinnon ohjeessa ”Yleisen tieverkon laajuus asemakaava-alueilla, hallinnollisen luokittelun alustavat periaatteet” vuodelta 2000 esitettiin yhtenäiset valtakunnalliset kriteerit maantieverkon laajuuden määrittelyyn. Ohjeen perusteella laadittiin tieverkkokartat nykyisen Pirkanmaan ELY-keskuksen alueelle vuonna 2001. Kartoissa väylät luokiteltiin teihin, joille voidaan muodostaa yleisen</a:t>
            </a:r>
            <a:br>
              <a:rPr lang="fi-FI" sz="1400" dirty="0"/>
            </a:br>
            <a:r>
              <a:rPr lang="fi-FI" sz="1400" dirty="0"/>
              <a:t>tien liikennealue ja teihin, joille osoitetaan katualue.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10.11.2017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fi-FI" dirty="0"/>
              <a:t>Työohjelma (2/3)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340768"/>
            <a:ext cx="8301608" cy="4884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u="sng" dirty="0"/>
              <a:t>Tavoitteet</a:t>
            </a:r>
          </a:p>
          <a:p>
            <a:r>
              <a:rPr lang="fi-FI" sz="1400" dirty="0"/>
              <a:t>Tavoitteena on löytää ne tiejaksot, joiden säilyttäminen asemakaavoissa maanteinä on perusteltua </a:t>
            </a:r>
            <a:r>
              <a:rPr lang="fi-FI" sz="1400" b="1" u="sng" dirty="0"/>
              <a:t>merkittävän seudullisen liikenteen näkökulmasta</a:t>
            </a:r>
            <a:r>
              <a:rPr lang="fi-FI" sz="1400" dirty="0"/>
              <a:t>. Paikallista liikennettä välittävät kadut osoitetaan asemakaavoissa puolestaan katuina.</a:t>
            </a:r>
          </a:p>
          <a:p>
            <a:pPr lvl="1"/>
            <a:r>
              <a:rPr lang="fi-FI" sz="1200" dirty="0"/>
              <a:t>Toimintaympäristö on 2000-luvulla muuttunut taajama-alueiden laajentuessa ja liikenteen koostumuksen muuttuessa (monilla maanteillä paikallisen liikenteen rooli on kasvanut).</a:t>
            </a:r>
          </a:p>
          <a:p>
            <a:r>
              <a:rPr lang="fi-FI" sz="1400" dirty="0"/>
              <a:t>Tarkasteltujen myötä maanteitä ei olla muuttamassa kaduiksi tai yksityisteiksi. Työssä otetaan kuitenkin soveltuvin osin kantaa maanteiden toiminnalliseen luokitukseen ja esitetään tarvittaessa siihen tehtävät tarkennusehdotukset.</a:t>
            </a:r>
          </a:p>
          <a:p>
            <a:pPr marL="0" indent="0">
              <a:buNone/>
            </a:pPr>
            <a:r>
              <a:rPr lang="fi-FI" sz="1600" u="sng" dirty="0"/>
              <a:t>Sisältö</a:t>
            </a:r>
            <a:endParaRPr lang="fi-FI" sz="1600" dirty="0"/>
          </a:p>
          <a:p>
            <a:r>
              <a:rPr lang="fi-FI" sz="1400" dirty="0"/>
              <a:t>Maantieosuuksien eri tekijöitä tarkastellaan monipuolisesti käyttämällä apuna laskennallisia menetelmiä ja paikkatietotarkasteluja. Tällaisia aineistoja ovat mm. liikennemäärät, aluerakenne / keskusverkon luokittelu, asemakaava- ja taajama-alueet, työmatkaliikenne, valtakunnallisesti merkittävät liikenteelliset kohteet ja liikenteen koostumus (seudullisen liikenteen määrä ja sen osuus kokonaisliikennemäärästä). Lisäksi hyödynnetään Pirkanmaan merkitsevyysluokitus -projektin lähtötietoja ja saavutettuja tuloksia.</a:t>
            </a:r>
          </a:p>
          <a:p>
            <a:r>
              <a:rPr lang="fi-FI" sz="1400" dirty="0"/>
              <a:t>Uudenmaan ja Kaakkois-Suomen ELY-keskuksille laadittujen vastaavien tarkastelujen yhteydessä kehitettyjä menetelmiä sovelletaan Pirkanmaan alueelle ja niitä kehitetään edelleen.</a:t>
            </a:r>
          </a:p>
          <a:p>
            <a:pPr lvl="1"/>
            <a:r>
              <a:rPr lang="fi-FI" sz="1200" dirty="0"/>
              <a:t>Seudullinen liikenne määritellään Liikenneviraston valtakunnallisella liikennemallilla (BRUTUS-menetelmä).</a:t>
            </a:r>
            <a:br>
              <a:rPr lang="fi-FI" sz="1200" dirty="0"/>
            </a:br>
            <a:r>
              <a:rPr lang="fi-FI" sz="1200" dirty="0"/>
              <a:t>Pääpaino on yli 20 kilometrin matkoissa.</a:t>
            </a:r>
          </a:p>
          <a:p>
            <a:pPr lvl="1"/>
            <a:r>
              <a:rPr lang="fi-FI" sz="1200" dirty="0"/>
              <a:t>Aluerakenne perustuu Pirkanmaan palveluverkko 2040 -työhön ja siinä esitettyyn tavoitteelliseen</a:t>
            </a:r>
            <a:br>
              <a:rPr lang="fi-FI" sz="1200" dirty="0"/>
            </a:br>
            <a:r>
              <a:rPr lang="fi-FI" sz="1200" dirty="0"/>
              <a:t>palvelu- ja keskusverkkoon.</a:t>
            </a:r>
          </a:p>
          <a:p>
            <a:pPr lvl="1"/>
            <a:r>
              <a:rPr lang="fi-FI" sz="1200" dirty="0"/>
              <a:t>Seudullinen työmatkaliikenne määritellään YKR-työmatkoista. Pääpaino on yli 20 kilometrin matkoissa.</a:t>
            </a:r>
          </a:p>
          <a:p>
            <a:endParaRPr lang="fi-FI" sz="14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10.11.2017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1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fi-FI" dirty="0"/>
              <a:t>Työohjelma (3/3)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340768"/>
            <a:ext cx="8301608" cy="4884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u="sng" dirty="0"/>
              <a:t>Sisältö</a:t>
            </a:r>
            <a:endParaRPr lang="fi-FI" sz="1600" dirty="0"/>
          </a:p>
          <a:p>
            <a:r>
              <a:rPr lang="fi-FI" sz="1600" dirty="0"/>
              <a:t>Tiedot maanteiden ominaisuuksista on viety tieosittain </a:t>
            </a:r>
            <a:r>
              <a:rPr lang="fi-FI" sz="1600" dirty="0" err="1"/>
              <a:t>excel</a:t>
            </a:r>
            <a:r>
              <a:rPr lang="fi-FI" sz="1600" dirty="0"/>
              <a:t>-tietokantaan. Tietokanta karttoineen toimivat yhdessä analyysityökaluina. </a:t>
            </a:r>
          </a:p>
          <a:p>
            <a:r>
              <a:rPr lang="fi-FI" sz="1600" dirty="0"/>
              <a:t>Tuloksena muodostuu päivitetty ehdotus Pirkanmaan ELY-keskuksen maantieverkon seudullisesta merkityksestä tieosittain. Alustavasti maantieverkko jaetaan kahteen luokkaan, jotka ovat:</a:t>
            </a:r>
          </a:p>
          <a:p>
            <a:pPr lvl="1"/>
            <a:r>
              <a:rPr lang="fi-FI" sz="1200" dirty="0"/>
              <a:t>Seudullinen tieverkko (kaavoissa LT-alue) ”</a:t>
            </a:r>
            <a:r>
              <a:rPr lang="fi-FI" sz="1200" b="1" dirty="0">
                <a:solidFill>
                  <a:srgbClr val="FF0000"/>
                </a:solidFill>
              </a:rPr>
              <a:t>PUNAINEN</a:t>
            </a:r>
            <a:r>
              <a:rPr lang="fi-FI" sz="1200" dirty="0"/>
              <a:t>”</a:t>
            </a:r>
          </a:p>
          <a:p>
            <a:pPr lvl="1"/>
            <a:r>
              <a:rPr lang="fi-FI" sz="1200" dirty="0"/>
              <a:t>Paikallinen tieverkko ”</a:t>
            </a:r>
            <a:r>
              <a:rPr lang="fi-FI" sz="1200" b="1" dirty="0"/>
              <a:t>MUSTA</a:t>
            </a:r>
            <a:r>
              <a:rPr lang="fi-FI" sz="1200" dirty="0"/>
              <a:t>”</a:t>
            </a:r>
          </a:p>
          <a:p>
            <a:pPr lvl="1"/>
            <a:r>
              <a:rPr lang="fi-FI" sz="1200" dirty="0"/>
              <a:t>Tarvittaessa muodostetaan apuluokkia, esimerkiksi nykyinen seudullinen tieverkko, jolla on</a:t>
            </a:r>
            <a:br>
              <a:rPr lang="fi-FI" sz="1200" dirty="0"/>
            </a:br>
            <a:r>
              <a:rPr lang="fi-FI" sz="1200" dirty="0"/>
              <a:t>vähäinen merkitys seututienä ”</a:t>
            </a:r>
            <a:r>
              <a:rPr lang="fi-FI" sz="1200" b="1" dirty="0">
                <a:solidFill>
                  <a:schemeClr val="accent4"/>
                </a:solidFill>
              </a:rPr>
              <a:t>PINKKI</a:t>
            </a:r>
            <a:r>
              <a:rPr lang="fi-FI" sz="1200" dirty="0"/>
              <a:t>”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10.11.2017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4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2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758577"/>
          </a:xfrm>
        </p:spPr>
        <p:txBody>
          <a:bodyPr>
            <a:normAutofit/>
          </a:bodyPr>
          <a:lstStyle/>
          <a:p>
            <a:pPr algn="l" eaLnBrk="1" hangingPunct="1"/>
            <a:r>
              <a:rPr lang="fi-FI" dirty="0"/>
              <a:t>Lähtötiedot ja menetelmät (1/2)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052736"/>
            <a:ext cx="8301608" cy="5328592"/>
          </a:xfrm>
        </p:spPr>
        <p:txBody>
          <a:bodyPr>
            <a:noAutofit/>
          </a:bodyPr>
          <a:lstStyle/>
          <a:p>
            <a:r>
              <a:rPr lang="fi-FI" sz="1500" dirty="0"/>
              <a:t>Liikenneviraston valtakunnallinen liikennemalli (BRUTUS), 2016</a:t>
            </a:r>
          </a:p>
          <a:p>
            <a:pPr lvl="1"/>
            <a:r>
              <a:rPr lang="fi-FI" sz="1300" dirty="0"/>
              <a:t>Osa-alueiden väliset yli 20 kilometrin matkat sijoitettu mallin osa-aluejaolla mallin tieverkolle ja</a:t>
            </a:r>
            <a:br>
              <a:rPr lang="fi-FI" sz="1300" dirty="0"/>
            </a:br>
            <a:r>
              <a:rPr lang="fi-FI" sz="1300" dirty="0"/>
              <a:t>laskettu seudullinen KVL ja seudullisen liikenteen osuus koko liikenteestä.</a:t>
            </a:r>
          </a:p>
          <a:p>
            <a:pPr lvl="1"/>
            <a:r>
              <a:rPr lang="fi-FI" sz="1300" dirty="0"/>
              <a:t>Kun valtakunnallisen liikennemallin EMME-verkko ja osa-aluejako ovat tähän käyttötarkoitukseen liian harvoja, on tässä työssä käytetty samasta lähtöaineistosta BRUTUS-mallilla muodostettua 1*1 kilometrin</a:t>
            </a:r>
            <a:br>
              <a:rPr lang="fi-FI" sz="1300" dirty="0"/>
            </a:br>
            <a:r>
              <a:rPr lang="fi-FI" sz="1300" dirty="0"/>
              <a:t>ruutuaineiston liikennekuvausta, joka sijoitettu tieverkolle nopeinta reittiä pitkin.</a:t>
            </a:r>
          </a:p>
          <a:p>
            <a:pPr lvl="1"/>
            <a:r>
              <a:rPr lang="fi-FI" sz="1300" dirty="0"/>
              <a:t>Tie seudullisesti merkittävä, jos yli 20 kilometrin matkojen KVL &gt; 2 000 (1 000) ja</a:t>
            </a:r>
            <a:br>
              <a:rPr lang="fi-FI" sz="1300" dirty="0"/>
            </a:br>
            <a:r>
              <a:rPr lang="fi-FI" sz="1300" dirty="0"/>
              <a:t>suhteellinen osuus yli 60 % (40 %) .</a:t>
            </a:r>
          </a:p>
          <a:p>
            <a:r>
              <a:rPr lang="fi-FI" sz="1500" dirty="0"/>
              <a:t>Aluerakenne, 2015</a:t>
            </a:r>
          </a:p>
          <a:p>
            <a:pPr lvl="1"/>
            <a:r>
              <a:rPr lang="fi-FI" sz="1300" dirty="0"/>
              <a:t>Aluerakenteen määrittely perustuu Pirkanmaan palveluverkko 2040 -työhön ja siinä esitettyyn</a:t>
            </a:r>
            <a:br>
              <a:rPr lang="fi-FI" sz="1300" dirty="0"/>
            </a:br>
            <a:r>
              <a:rPr lang="fi-FI" sz="1300" dirty="0"/>
              <a:t>tavoitteelliseen palvelu- ja keskusverkkoon vuodelle 2040.</a:t>
            </a:r>
          </a:p>
          <a:p>
            <a:pPr lvl="1"/>
            <a:r>
              <a:rPr lang="fi-FI" sz="1300" dirty="0"/>
              <a:t>Kaupunkitasoisiksi keskuksiksi tunnistettu Akaa, Hämeenkyrö, Ikaalinen, Kangasala, Lempäälä, Mänttä-Vilppula, Nokia, Orivesi, Parkano, Pirkkala, Sastamala, Tampere, Valkeakoski, Virrat ja Ylöjärvi</a:t>
            </a:r>
          </a:p>
          <a:p>
            <a:pPr lvl="1"/>
            <a:r>
              <a:rPr lang="fi-FI" sz="1300" dirty="0"/>
              <a:t>Kuntatason keskuksiksi tunnistettu Juupajoki, Kihniö, Punkalaidun, Pälkäne, Ruovesi, Urjala ja Vesilahti.</a:t>
            </a:r>
          </a:p>
          <a:p>
            <a:pPr lvl="1"/>
            <a:r>
              <a:rPr lang="fi-FI" sz="1300" dirty="0"/>
              <a:t>Yhteydet Pirkanmaan kaupunki- ja kuntatason keskusten sekä naapurimaakuntien maakunta- ja seutukeskusten välillä myös huomioitu.</a:t>
            </a:r>
          </a:p>
          <a:p>
            <a:pPr lvl="1"/>
            <a:r>
              <a:rPr lang="fi-FI" sz="1300" dirty="0"/>
              <a:t>Sijoitettu tieverkolle nopeinta reittiä pitkin (Network </a:t>
            </a:r>
            <a:r>
              <a:rPr lang="fi-FI" sz="1300" dirty="0" err="1"/>
              <a:t>Analyst</a:t>
            </a:r>
            <a:r>
              <a:rPr lang="fi-FI" sz="1300" dirty="0"/>
              <a:t>).</a:t>
            </a:r>
          </a:p>
          <a:p>
            <a:pPr lvl="1"/>
            <a:r>
              <a:rPr lang="fi-FI" sz="1300" dirty="0"/>
              <a:t>Tie seudullisesti merkittävä, jos se yhdistää maakunnan sisällä kaupunkitason keskuksia ja naapurimaakuntien maakunta- ja seutukeskuksia (harva verkko).</a:t>
            </a:r>
          </a:p>
          <a:p>
            <a:pPr lvl="1"/>
            <a:r>
              <a:rPr lang="fi-FI" sz="1300" dirty="0"/>
              <a:t>Lisäksi muodostettu tiivis verkko, joka yhdistää maakuntien sisällä kaupunki- ja kuntatason keskuksia ja naapurimaakuntien maakunta- ja seutukeskuksia.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10.11.2017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2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758577"/>
          </a:xfrm>
        </p:spPr>
        <p:txBody>
          <a:bodyPr>
            <a:normAutofit/>
          </a:bodyPr>
          <a:lstStyle/>
          <a:p>
            <a:r>
              <a:rPr lang="fi-FI" dirty="0"/>
              <a:t>Lähtötiedot ja menetelmät (2/2)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052736"/>
            <a:ext cx="8301608" cy="5328592"/>
          </a:xfrm>
        </p:spPr>
        <p:txBody>
          <a:bodyPr>
            <a:noAutofit/>
          </a:bodyPr>
          <a:lstStyle/>
          <a:p>
            <a:r>
              <a:rPr lang="fi-FI" sz="1500" dirty="0"/>
              <a:t>YKR-työmatkat, 2012</a:t>
            </a:r>
          </a:p>
          <a:p>
            <a:pPr lvl="1"/>
            <a:r>
              <a:rPr lang="fi-FI" sz="1300" dirty="0"/>
              <a:t>Mukana Pirkanmaan ELY-keskuksen alueelle päätyvät 20–150 kilometrin työmatkat</a:t>
            </a:r>
          </a:p>
          <a:p>
            <a:pPr lvl="1"/>
            <a:r>
              <a:rPr lang="fi-FI" sz="1300" dirty="0"/>
              <a:t>Reititetty tieverkolle </a:t>
            </a:r>
            <a:r>
              <a:rPr lang="fi-FI" sz="1300" dirty="0" err="1"/>
              <a:t>Digiroad</a:t>
            </a:r>
            <a:r>
              <a:rPr lang="fi-FI" sz="1300" dirty="0"/>
              <a:t>-aineiston avulla, </a:t>
            </a:r>
            <a:r>
              <a:rPr lang="fi-FI" sz="1300" dirty="0" err="1"/>
              <a:t>YKR:n</a:t>
            </a:r>
            <a:r>
              <a:rPr lang="fi-FI" sz="1300" dirty="0"/>
              <a:t> työpaikka- ja asuinpaikkaruudun perusteella</a:t>
            </a:r>
            <a:br>
              <a:rPr lang="fi-FI" sz="1300" dirty="0"/>
            </a:br>
            <a:r>
              <a:rPr lang="fi-FI" sz="1300" dirty="0"/>
              <a:t>(Network </a:t>
            </a:r>
            <a:r>
              <a:rPr lang="fi-FI" sz="1300" dirty="0" err="1"/>
              <a:t>Analyst</a:t>
            </a:r>
            <a:r>
              <a:rPr lang="fi-FI" sz="1300" dirty="0"/>
              <a:t> -työkalu)</a:t>
            </a:r>
          </a:p>
          <a:p>
            <a:pPr lvl="1"/>
            <a:r>
              <a:rPr lang="fi-FI" sz="1300" dirty="0"/>
              <a:t>Reititys tehty nopeinta reittiä pitkin suosien pääteitä</a:t>
            </a:r>
          </a:p>
          <a:p>
            <a:pPr lvl="1"/>
            <a:r>
              <a:rPr lang="fi-FI" sz="1300" dirty="0"/>
              <a:t>Tie seudullisesti merkittävä, jos yli 20 kilometrin työmatkoja &gt; 500 (100)</a:t>
            </a:r>
          </a:p>
          <a:p>
            <a:r>
              <a:rPr lang="fi-FI" sz="1500" dirty="0"/>
              <a:t>Asemakaava-alueet, 2017</a:t>
            </a:r>
          </a:p>
          <a:p>
            <a:pPr lvl="1"/>
            <a:r>
              <a:rPr lang="fi-FI" sz="1300" dirty="0"/>
              <a:t>Suomen ympäristökeskuksen Avoin tieto -palvelun aineisto asemakaavojen ulkorajoista</a:t>
            </a:r>
          </a:p>
          <a:p>
            <a:pPr lvl="1"/>
            <a:r>
              <a:rPr lang="fi-FI" sz="1300" dirty="0"/>
              <a:t>Laskettu taulukkoon tieto tieosalle osuvasta asemakaava-alueesta (&gt; 50 % tieosan pituudesta</a:t>
            </a:r>
            <a:br>
              <a:rPr lang="fi-FI" sz="1300" dirty="0"/>
            </a:br>
            <a:r>
              <a:rPr lang="fi-FI" sz="1300" dirty="0"/>
              <a:t>asemakaava-alueella)</a:t>
            </a:r>
          </a:p>
          <a:p>
            <a:r>
              <a:rPr lang="fi-FI" sz="1500" dirty="0"/>
              <a:t>Taajama-alueet, 2015</a:t>
            </a:r>
          </a:p>
          <a:p>
            <a:pPr lvl="1"/>
            <a:r>
              <a:rPr lang="fi-FI" sz="1300" dirty="0"/>
              <a:t>Taajamatiedot perustuvat Suomen ympäristökeskuksen YKR-aineistoon</a:t>
            </a:r>
          </a:p>
          <a:p>
            <a:pPr lvl="1"/>
            <a:r>
              <a:rPr lang="fi-FI" sz="1300" dirty="0"/>
              <a:t>Laskettu taulukkoon tieto tieosalle osuvasta taajama-alueesta (&gt; 50 % tieosan pituudesta taajama-alueella)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1500" dirty="0"/>
              <a:t>Valtakunnallisesti merkittävät satamat, lentokentät, rautatieasemat (kaukoliikenne) ja matkakeskukset</a:t>
            </a:r>
          </a:p>
          <a:p>
            <a:pPr lvl="1"/>
            <a:r>
              <a:rPr lang="fi-FI" sz="1300" dirty="0"/>
              <a:t>Satamat (--)</a:t>
            </a:r>
          </a:p>
          <a:p>
            <a:pPr lvl="1"/>
            <a:r>
              <a:rPr lang="fi-FI" sz="1300" dirty="0"/>
              <a:t>Lentokentät (Tampere-Pirkkalan lentoasema)</a:t>
            </a:r>
          </a:p>
          <a:p>
            <a:pPr lvl="1"/>
            <a:r>
              <a:rPr lang="fi-FI" sz="1300" dirty="0"/>
              <a:t>Rautatieasemat, Juupajoki (taajamajunaliikenne), Karkku, Kolho (taajamajunaliikenne), Lempäälä, Nokia, Tampere, Orivesi, Orivesi keskusta (taajamajunaliikenne), Parkano, Toijala, Vammala, Vilppula (taajamajunaliikenne)</a:t>
            </a:r>
          </a:p>
          <a:p>
            <a:pPr lvl="1"/>
            <a:r>
              <a:rPr lang="fi-FI" sz="1300" dirty="0"/>
              <a:t>Matkakeskukset (--)</a:t>
            </a:r>
          </a:p>
          <a:p>
            <a:pPr lvl="1"/>
            <a:r>
              <a:rPr lang="fi-FI" sz="1300" dirty="0"/>
              <a:t>Taulukossa oma sarake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10.11.2017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758577"/>
          </a:xfrm>
        </p:spPr>
        <p:txBody>
          <a:bodyPr>
            <a:normAutofit fontScale="90000"/>
          </a:bodyPr>
          <a:lstStyle/>
          <a:p>
            <a:r>
              <a:rPr lang="fi-FI" dirty="0"/>
              <a:t>Ominaispiirteitä niille tiejaksoille, joilla on merkittävää seudullista liikennettä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7869560" cy="4884395"/>
          </a:xfrm>
        </p:spPr>
        <p:txBody>
          <a:bodyPr>
            <a:noAutofit/>
          </a:bodyPr>
          <a:lstStyle/>
          <a:p>
            <a:r>
              <a:rPr lang="fi-FI" sz="1800" dirty="0"/>
              <a:t>Pitkämatkaisen liikenteen määrä ja sen osuus koko liikennemäärästä (KVL) ovat merkittäviä</a:t>
            </a:r>
          </a:p>
          <a:p>
            <a:pPr lvl="1"/>
            <a:r>
              <a:rPr lang="fi-FI" sz="1400" dirty="0"/>
              <a:t>yli 20 kilometrin matkojen KVL yli 1 000/2 000</a:t>
            </a:r>
          </a:p>
          <a:p>
            <a:pPr lvl="1"/>
            <a:r>
              <a:rPr lang="fi-FI" sz="1400" dirty="0"/>
              <a:t>yli 20 kilometrin matkojen osuus </a:t>
            </a:r>
            <a:r>
              <a:rPr lang="fi-FI" sz="1400" dirty="0" err="1"/>
              <a:t>KVL:stä</a:t>
            </a:r>
            <a:r>
              <a:rPr lang="fi-FI" sz="1400" dirty="0"/>
              <a:t> yli 60 %/40 %</a:t>
            </a:r>
          </a:p>
          <a:p>
            <a:r>
              <a:rPr lang="fi-FI" sz="1800" dirty="0"/>
              <a:t>Välittää kaupunkitasoisten sekä seutu- ja maakuntakeskusten välistä liikennettä (harva verkko)</a:t>
            </a:r>
            <a:endParaRPr lang="fi-FI" sz="1400" dirty="0"/>
          </a:p>
          <a:p>
            <a:pPr lvl="0"/>
            <a:r>
              <a:rPr lang="fi-FI" sz="1800" dirty="0"/>
              <a:t>Seudullisen työmatkaliikenteen määrä on merkittävä</a:t>
            </a:r>
          </a:p>
          <a:p>
            <a:pPr lvl="1"/>
            <a:r>
              <a:rPr lang="fi-FI" sz="1400" dirty="0"/>
              <a:t>yli 20 kilometrin työmatkoja vuorokaudessa yli 100/500</a:t>
            </a:r>
          </a:p>
          <a:p>
            <a:r>
              <a:rPr lang="fi-FI" sz="1800" dirty="0"/>
              <a:t>Yhteydet keskustan ulkopuolella sijaitseviin valtakunnallisesti merkittäviin satamiin, lentokentille, rautatieasemille (kaukoliikenne) ja matkakeskuksiin</a:t>
            </a:r>
            <a:br>
              <a:rPr lang="fi-FI" sz="1800" dirty="0"/>
            </a:br>
            <a:r>
              <a:rPr lang="fi-FI" sz="1800" dirty="0"/>
              <a:t>(HE 17/2004 eduskunnalle maantielaiksi, ”</a:t>
            </a:r>
            <a:r>
              <a:rPr lang="fi-FI" sz="1800" i="1" dirty="0"/>
              <a:t>Yhteydet solmupisteisiin, julkisiin laitoksiin ja erityiskohteisiin, joihin pääsyä ei ole rajoitettu, palvelevat yleistä liikennettä</a:t>
            </a:r>
            <a:r>
              <a:rPr lang="fi-FI" sz="1800" dirty="0"/>
              <a:t>”)</a:t>
            </a:r>
          </a:p>
          <a:p>
            <a:r>
              <a:rPr lang="fi-FI" sz="1800" dirty="0"/>
              <a:t>Muita ominaispiirteitä, mitä?</a:t>
            </a:r>
            <a:endParaRPr lang="fi-FI" sz="16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10.11.2017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6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758577"/>
          </a:xfrm>
        </p:spPr>
        <p:txBody>
          <a:bodyPr>
            <a:normAutofit/>
          </a:bodyPr>
          <a:lstStyle/>
          <a:p>
            <a:pPr algn="l" eaLnBrk="1" hangingPunct="1"/>
            <a:r>
              <a:rPr lang="fi-FI" dirty="0"/>
              <a:t>Kuvat ja taulukko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124744"/>
            <a:ext cx="8013576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dirty="0"/>
              <a:t>KUVAT</a:t>
            </a:r>
          </a:p>
          <a:p>
            <a:r>
              <a:rPr lang="fi-FI" sz="1400" dirty="0"/>
              <a:t>Liikenneviraston valtakunnallinen liikennemalli, </a:t>
            </a:r>
            <a:r>
              <a:rPr lang="fi-FI" sz="1400" dirty="0" err="1"/>
              <a:t>BRUTUS-menetelmä</a:t>
            </a:r>
            <a:endParaRPr lang="fi-FI" sz="1400" dirty="0"/>
          </a:p>
          <a:p>
            <a:pPr lvl="1"/>
            <a:r>
              <a:rPr lang="fi-FI" sz="1200" dirty="0"/>
              <a:t>Osa-alueiden väliset yli 20 kilometrin matkat tieverkolla sekä niiden osuus </a:t>
            </a:r>
            <a:r>
              <a:rPr lang="fi-FI" sz="1200" dirty="0" err="1"/>
              <a:t>KVL:stä</a:t>
            </a:r>
            <a:r>
              <a:rPr lang="fi-FI" sz="1200" dirty="0"/>
              <a:t>. Omat kuvat koko</a:t>
            </a:r>
            <a:br>
              <a:rPr lang="fi-FI" sz="1200" dirty="0"/>
            </a:br>
            <a:r>
              <a:rPr lang="fi-FI" sz="1200" dirty="0"/>
              <a:t>Pirkanmaan alueelta sekä kolme erillistä kuvaa Pirkanmaan </a:t>
            </a:r>
            <a:r>
              <a:rPr lang="fi-FI" sz="1200" dirty="0" err="1"/>
              <a:t>pohjois</a:t>
            </a:r>
            <a:r>
              <a:rPr lang="fi-FI" sz="1200" dirty="0"/>
              <a:t>-, kaakkois- ja lounaisosasta</a:t>
            </a:r>
            <a:br>
              <a:rPr lang="fi-FI" sz="1200" dirty="0"/>
            </a:br>
            <a:r>
              <a:rPr lang="fi-FI" sz="1200" dirty="0"/>
              <a:t>(yhteensä 4*2 = 8 kuvaa).</a:t>
            </a:r>
          </a:p>
          <a:p>
            <a:r>
              <a:rPr lang="fi-FI" sz="1400" dirty="0"/>
              <a:t>Aluerakenne</a:t>
            </a:r>
          </a:p>
          <a:p>
            <a:pPr lvl="1"/>
            <a:r>
              <a:rPr lang="fi-FI" sz="1200" dirty="0"/>
              <a:t>Tiivis (yhteydet kaupunki- ja kuntatason keskusten välillä sekä yhteydet naapurimaakuntien maakunta- ja seutukeskusten välillä).</a:t>
            </a:r>
          </a:p>
          <a:p>
            <a:pPr lvl="1"/>
            <a:r>
              <a:rPr lang="fi-FI" sz="1200" dirty="0"/>
              <a:t>Harva (yhteydet kaupunkitason keskusten välillä sekä yhteydet naapurimaakuntien maakunta- ja seutukeskusten välillä).</a:t>
            </a:r>
          </a:p>
          <a:p>
            <a:r>
              <a:rPr lang="fi-FI" sz="1400" dirty="0"/>
              <a:t>YKR-työmatkat</a:t>
            </a:r>
          </a:p>
          <a:p>
            <a:pPr lvl="1"/>
            <a:r>
              <a:rPr lang="fi-FI" sz="1200" dirty="0"/>
              <a:t>Pirkanmaan ELY-keskuksen alueelle päätyvät 20–150 kilometrin työmatkat tieverkolla.</a:t>
            </a:r>
          </a:p>
          <a:p>
            <a:r>
              <a:rPr lang="fi-FI" sz="1400" dirty="0"/>
              <a:t>Konsultin laskennalliset pohjaehdotukset</a:t>
            </a:r>
          </a:p>
          <a:p>
            <a:pPr lvl="1"/>
            <a:r>
              <a:rPr lang="fi-FI" sz="1200" dirty="0"/>
              <a:t>Konsultin laskennalliset pohjaehdotukset (VE1, VE2 ja VE 3) maantieverkon seudullisesta merkityksestä.</a:t>
            </a:r>
          </a:p>
          <a:p>
            <a:pPr marL="0" indent="0">
              <a:buNone/>
            </a:pPr>
            <a:r>
              <a:rPr lang="fi-FI" sz="1400" dirty="0"/>
              <a:t>TAULUKKO (tieosittain)</a:t>
            </a:r>
          </a:p>
          <a:p>
            <a:pPr lvl="1"/>
            <a:r>
              <a:rPr lang="fi-FI" sz="1200" dirty="0"/>
              <a:t>Tierekisteritiedot: tie, pituus, pituudella painotetut liikennemäärät (KVL, KVLRAS ja KAVL)</a:t>
            </a:r>
          </a:p>
          <a:p>
            <a:pPr lvl="1"/>
            <a:r>
              <a:rPr lang="fi-FI" sz="1200" dirty="0"/>
              <a:t>Liikenteen koostumus: yli 20 kilometrin matkat ja niiden osuus </a:t>
            </a:r>
            <a:r>
              <a:rPr lang="fi-FI" sz="1200" dirty="0" err="1"/>
              <a:t>KVL:stä</a:t>
            </a:r>
            <a:r>
              <a:rPr lang="fi-FI" sz="1200" dirty="0"/>
              <a:t> (valtakunnallinen liikennemalli/BRUTUS)</a:t>
            </a:r>
          </a:p>
          <a:p>
            <a:pPr lvl="1"/>
            <a:r>
              <a:rPr lang="fi-FI" sz="1200" dirty="0"/>
              <a:t>Työmatkat: 20–150 kilometrin pituiset työmatkat tieverkolla (YKR)</a:t>
            </a:r>
          </a:p>
          <a:p>
            <a:pPr lvl="1"/>
            <a:r>
              <a:rPr lang="fi-FI" sz="1200" dirty="0"/>
              <a:t>Aluerakenne: tiivis (VE1) ja harva (VE2)</a:t>
            </a:r>
          </a:p>
          <a:p>
            <a:pPr lvl="1"/>
            <a:r>
              <a:rPr lang="fi-FI" sz="1200" dirty="0"/>
              <a:t>Tieosan sijoittuminen asemakaava- ja taajama-alueelle (&gt; 50 % tieosan pituudesta)</a:t>
            </a:r>
          </a:p>
          <a:p>
            <a:pPr lvl="1"/>
            <a:r>
              <a:rPr lang="fi-FI" sz="1200" dirty="0"/>
              <a:t>Valtakunnallinen kohde</a:t>
            </a:r>
          </a:p>
          <a:p>
            <a:pPr lvl="1"/>
            <a:r>
              <a:rPr lang="fi-FI" sz="1200" dirty="0"/>
              <a:t>Merkitsevyysluokka</a:t>
            </a:r>
          </a:p>
          <a:p>
            <a:pPr lvl="1"/>
            <a:r>
              <a:rPr lang="fi-FI" sz="1200" dirty="0"/>
              <a:t>Luokka 2/2018: punainen / musta (/ pinkki)</a:t>
            </a:r>
          </a:p>
          <a:p>
            <a:pPr lvl="1"/>
            <a:r>
              <a:rPr lang="fi-FI" sz="1200" dirty="0"/>
              <a:t>Laskennalliset ehdotukset maantieverkon seudullisesta merkityksestä 11/2017 (VE1, VE2 ja VE3)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10.11.2017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6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i-FI" dirty="0"/>
              <a:t>Laskennallisia menetelmiä maantieverkon seudullisen merkityksen määrittelemiseksi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7869560" cy="4884395"/>
          </a:xfrm>
        </p:spPr>
        <p:txBody>
          <a:bodyPr>
            <a:noAutofit/>
          </a:bodyPr>
          <a:lstStyle/>
          <a:p>
            <a:r>
              <a:rPr lang="fi-FI" sz="1600" dirty="0"/>
              <a:t>VE1 – Seudullista liikennettä yli 60 % ja lisäksi joko</a:t>
            </a:r>
          </a:p>
          <a:p>
            <a:pPr lvl="1"/>
            <a:r>
              <a:rPr lang="fi-FI" sz="1300" dirty="0"/>
              <a:t>Seudullinen KVL &gt; 1 000 tai</a:t>
            </a:r>
          </a:p>
          <a:p>
            <a:pPr lvl="1"/>
            <a:r>
              <a:rPr lang="fi-FI" sz="1300" dirty="0"/>
              <a:t>Seudullista työmatkaliikennettä yli 100 tai</a:t>
            </a:r>
          </a:p>
          <a:p>
            <a:pPr lvl="1"/>
            <a:r>
              <a:rPr lang="fi-FI" sz="1300" dirty="0"/>
              <a:t>Kaupunki- ja kuntatason keskuksia yhdistävä väylä</a:t>
            </a:r>
          </a:p>
          <a:p>
            <a:pPr marL="0" indent="0">
              <a:buNone/>
            </a:pPr>
            <a:r>
              <a:rPr lang="fi-FI" sz="1600" dirty="0"/>
              <a:t>TAI</a:t>
            </a:r>
            <a:endParaRPr lang="fi-FI" sz="1300" dirty="0"/>
          </a:p>
          <a:p>
            <a:r>
              <a:rPr lang="fi-FI" sz="1600" dirty="0"/>
              <a:t>VE2 – Seudullista liikennettä yli 40 % ja lisäksi joko</a:t>
            </a:r>
          </a:p>
          <a:p>
            <a:pPr lvl="1"/>
            <a:r>
              <a:rPr lang="fi-FI" sz="1300" dirty="0"/>
              <a:t>Seudullinen KVL &gt; 2 000 tai</a:t>
            </a:r>
          </a:p>
          <a:p>
            <a:pPr lvl="1"/>
            <a:r>
              <a:rPr lang="fi-FI" sz="1300" dirty="0"/>
              <a:t>Seudullista työmatkaliikennettä yli 500 tai</a:t>
            </a:r>
          </a:p>
          <a:p>
            <a:pPr lvl="1"/>
            <a:r>
              <a:rPr lang="fi-FI" sz="1300" dirty="0"/>
              <a:t>Kaupunkitason keskuksia yhdistävä väylä </a:t>
            </a:r>
          </a:p>
          <a:p>
            <a:pPr marL="0" indent="0">
              <a:buNone/>
            </a:pPr>
            <a:r>
              <a:rPr lang="fi-FI" sz="1600" dirty="0"/>
              <a:t>TAI</a:t>
            </a:r>
            <a:endParaRPr lang="fi-FI" sz="1300" dirty="0"/>
          </a:p>
          <a:p>
            <a:r>
              <a:rPr lang="fi-FI" sz="1600" dirty="0"/>
              <a:t>VE3 – Toteutuu kaksi ehtoa seudullisesti merkittävästä tiestä ja yksi ehto seudullisesti melko merkittävästä tiestä (luku suluissa) </a:t>
            </a:r>
            <a:endParaRPr lang="fi-FI" sz="1300" dirty="0"/>
          </a:p>
          <a:p>
            <a:pPr lvl="1"/>
            <a:r>
              <a:rPr lang="fi-FI" sz="1300" dirty="0"/>
              <a:t>Seudullisen liikenteen osuus &gt; 60 % (40 %)</a:t>
            </a:r>
          </a:p>
          <a:p>
            <a:pPr lvl="1"/>
            <a:r>
              <a:rPr lang="fi-FI" sz="1300" dirty="0"/>
              <a:t>Seudullinen KVL &gt; 2 000 (1 000)</a:t>
            </a:r>
          </a:p>
          <a:p>
            <a:pPr lvl="1"/>
            <a:r>
              <a:rPr lang="fi-FI" sz="1300" dirty="0"/>
              <a:t>Seudullista työmatkaliikennettä yli 500 (100)</a:t>
            </a:r>
          </a:p>
          <a:p>
            <a:pPr lvl="1"/>
            <a:r>
              <a:rPr lang="fi-FI" sz="1300" dirty="0"/>
              <a:t>Kaupunkitason kuntakeskuksia yhdistävä väylä (kuntakeskuksia yhdistävä väylä)</a:t>
            </a:r>
          </a:p>
          <a:p>
            <a:pPr lvl="1"/>
            <a:endParaRPr lang="fi-FI" sz="13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10.11.2017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9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7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A11F6E6-345F-47B6-B7DF-01C37BFBEA3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593</Words>
  <Application>Microsoft Office PowerPoint</Application>
  <PresentationFormat>Näytössä katseltava diaesitys (4:3)</PresentationFormat>
  <Paragraphs>113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PowerPoint-esitys</vt:lpstr>
      <vt:lpstr>Työohjelma (1/3)</vt:lpstr>
      <vt:lpstr>Työohjelma (2/3)</vt:lpstr>
      <vt:lpstr>Työohjelma (3/3)</vt:lpstr>
      <vt:lpstr>Lähtötiedot ja menetelmät (1/2)</vt:lpstr>
      <vt:lpstr>Lähtötiedot ja menetelmät (2/2)</vt:lpstr>
      <vt:lpstr>Ominaispiirteitä niille tiejaksoille, joilla on merkittävää seudullista liikennettä</vt:lpstr>
      <vt:lpstr>Kuvat ja taulukko</vt:lpstr>
      <vt:lpstr>Laskennallisia menetelmiä maantieverkon seudullisen merkityksen määrittelemiseksi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Hanna Aalto</dc:creator>
  <cp:lastModifiedBy>Mikko Seila</cp:lastModifiedBy>
  <cp:revision>147</cp:revision>
  <dcterms:created xsi:type="dcterms:W3CDTF">2013-11-08T10:57:33Z</dcterms:created>
  <dcterms:modified xsi:type="dcterms:W3CDTF">2017-11-10T10:39:41Z</dcterms:modified>
</cp:coreProperties>
</file>