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2"/>
  </p:sldMasterIdLst>
  <p:notesMasterIdLst>
    <p:notesMasterId r:id="rId5"/>
  </p:notesMasterIdLst>
  <p:sldIdLst>
    <p:sldId id="310" r:id="rId3"/>
    <p:sldId id="311" r:id="rId4"/>
  </p:sldIdLst>
  <p:sldSz cx="9144000" cy="6858000" type="screen4x3"/>
  <p:notesSz cx="6797675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>
          <p15:clr>
            <a:srgbClr val="A4A3A4"/>
          </p15:clr>
        </p15:guide>
        <p15:guide id="2" orient="horz" pos="572">
          <p15:clr>
            <a:srgbClr val="A4A3A4"/>
          </p15:clr>
        </p15:guide>
        <p15:guide id="3" pos="5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EB5"/>
    <a:srgbClr val="FFEEB7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444" y="102"/>
      </p:cViewPr>
      <p:guideLst>
        <p:guide orient="horz" pos="1117"/>
        <p:guide orient="horz" pos="572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3498E-53A1-432B-8DE2-C1CE1B8BDB8C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0E303-FA13-4DC7-B46C-0D1BC21665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5651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13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8281" y="582191"/>
            <a:ext cx="8229600" cy="902122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6856" y="1699200"/>
            <a:ext cx="8229600" cy="4525963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2376264" cy="365125"/>
          </a:xfrm>
        </p:spPr>
        <p:txBody>
          <a:bodyPr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 dirty="0" err="1"/>
              <a:t>Linea</a:t>
            </a:r>
            <a:r>
              <a:rPr lang="fi-FI" dirty="0"/>
              <a:t> Konsultit Oy | </a:t>
            </a:r>
            <a:fld id="{1CADF4D6-D4FE-4630-90FC-6AEED1457567}" type="datetimeFigureOut">
              <a:rPr lang="fi-FI" smtClean="0"/>
              <a:pPr/>
              <a:t>16.1.2018</a:t>
            </a:fld>
            <a:r>
              <a:rPr lang="fi-FI" dirty="0"/>
              <a:t> | sivu </a:t>
            </a:r>
            <a:fld id="{A8BDAC94-CEA5-4354-9DD8-D95D8DD25042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050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8281" y="582191"/>
            <a:ext cx="8229600" cy="902122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6856" y="1699200"/>
            <a:ext cx="8229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2376264" cy="365125"/>
          </a:xfrm>
        </p:spPr>
        <p:txBody>
          <a:bodyPr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 dirty="0" err="1"/>
              <a:t>Linea</a:t>
            </a:r>
            <a:r>
              <a:rPr lang="fi-FI" dirty="0"/>
              <a:t> Konsultit Oy | </a:t>
            </a:r>
            <a:fld id="{1CADF4D6-D4FE-4630-90FC-6AEED1457567}" type="datetimeFigureOut">
              <a:rPr lang="fi-FI" smtClean="0"/>
              <a:pPr/>
              <a:t>16.1.2018</a:t>
            </a:fld>
            <a:r>
              <a:rPr lang="fi-FI" dirty="0"/>
              <a:t> | sivu </a:t>
            </a:r>
            <a:fld id="{A8BDAC94-CEA5-4354-9DD8-D95D8DD25042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52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589" b="232"/>
          <a:stretch/>
        </p:blipFill>
        <p:spPr>
          <a:xfrm>
            <a:off x="0" y="3672000"/>
            <a:ext cx="9144000" cy="316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8281" y="582191"/>
            <a:ext cx="8229600" cy="902122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6856" y="1699200"/>
            <a:ext cx="8229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2376264" cy="365125"/>
          </a:xfrm>
        </p:spPr>
        <p:txBody>
          <a:bodyPr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 dirty="0" err="1"/>
              <a:t>Linea</a:t>
            </a:r>
            <a:r>
              <a:rPr lang="fi-FI" dirty="0"/>
              <a:t> Konsultit Oy | </a:t>
            </a:r>
            <a:fld id="{1CADF4D6-D4FE-4630-90FC-6AEED1457567}" type="datetimeFigureOut">
              <a:rPr lang="fi-FI" smtClean="0"/>
              <a:pPr/>
              <a:t>16.1.2018</a:t>
            </a:fld>
            <a:r>
              <a:rPr lang="fi-FI" dirty="0"/>
              <a:t> | sivu </a:t>
            </a:r>
            <a:fld id="{A8BDAC94-CEA5-4354-9DD8-D95D8DD25042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049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8281" y="582191"/>
            <a:ext cx="8229600" cy="902122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6856" y="1699200"/>
            <a:ext cx="8229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2376264" cy="365125"/>
          </a:xfrm>
        </p:spPr>
        <p:txBody>
          <a:bodyPr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 dirty="0" err="1"/>
              <a:t>Linea</a:t>
            </a:r>
            <a:r>
              <a:rPr lang="fi-FI" dirty="0"/>
              <a:t> Konsultit Oy | </a:t>
            </a:r>
            <a:fld id="{1CADF4D6-D4FE-4630-90FC-6AEED1457567}" type="datetimeFigureOut">
              <a:rPr lang="fi-FI" smtClean="0"/>
              <a:pPr/>
              <a:t>16.1.2018</a:t>
            </a:fld>
            <a:r>
              <a:rPr lang="fi-FI" dirty="0"/>
              <a:t> | sivu </a:t>
            </a:r>
            <a:fld id="{A8BDAC94-CEA5-4354-9DD8-D95D8DD25042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57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589" b="232"/>
          <a:stretch/>
        </p:blipFill>
        <p:spPr>
          <a:xfrm>
            <a:off x="0" y="3672000"/>
            <a:ext cx="9144000" cy="316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8281" y="548680"/>
            <a:ext cx="4513759" cy="902122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6856" y="1772815"/>
            <a:ext cx="4485184" cy="4104457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2376264" cy="365125"/>
          </a:xfrm>
        </p:spPr>
        <p:txBody>
          <a:bodyPr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 dirty="0" err="1"/>
              <a:t>Linea</a:t>
            </a:r>
            <a:r>
              <a:rPr lang="fi-FI" dirty="0"/>
              <a:t> Konsultit Oy | </a:t>
            </a:r>
            <a:fld id="{1CADF4D6-D4FE-4630-90FC-6AEED1457567}" type="datetimeFigureOut">
              <a:rPr lang="fi-FI" smtClean="0"/>
              <a:pPr/>
              <a:t>16.1.2018</a:t>
            </a:fld>
            <a:r>
              <a:rPr lang="fi-FI" dirty="0"/>
              <a:t> | sivu </a:t>
            </a:r>
            <a:fld id="{A8BDAC94-CEA5-4354-9DD8-D95D8DD25042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Kuvan paikkamerkki 11"/>
          <p:cNvSpPr>
            <a:spLocks noGrp="1"/>
          </p:cNvSpPr>
          <p:nvPr>
            <p:ph type="pic" sz="quarter" idx="13"/>
          </p:nvPr>
        </p:nvSpPr>
        <p:spPr>
          <a:xfrm>
            <a:off x="5219700" y="549275"/>
            <a:ext cx="3600450" cy="53276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5537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8281" y="548680"/>
            <a:ext cx="4513759" cy="902122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6856" y="1772815"/>
            <a:ext cx="4485184" cy="4464497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2376264" cy="365125"/>
          </a:xfrm>
        </p:spPr>
        <p:txBody>
          <a:bodyPr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 dirty="0" err="1"/>
              <a:t>Linea</a:t>
            </a:r>
            <a:r>
              <a:rPr lang="fi-FI" dirty="0"/>
              <a:t> Konsultit Oy | </a:t>
            </a:r>
            <a:fld id="{1CADF4D6-D4FE-4630-90FC-6AEED1457567}" type="datetimeFigureOut">
              <a:rPr lang="fi-FI" smtClean="0"/>
              <a:pPr/>
              <a:t>16.1.2018</a:t>
            </a:fld>
            <a:r>
              <a:rPr lang="fi-FI" dirty="0"/>
              <a:t> | sivu </a:t>
            </a:r>
            <a:fld id="{A8BDAC94-CEA5-4354-9DD8-D95D8DD25042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Kuvan paikkamerkki 11"/>
          <p:cNvSpPr>
            <a:spLocks noGrp="1"/>
          </p:cNvSpPr>
          <p:nvPr>
            <p:ph type="pic" sz="quarter" idx="13"/>
          </p:nvPr>
        </p:nvSpPr>
        <p:spPr>
          <a:xfrm>
            <a:off x="5219700" y="549274"/>
            <a:ext cx="3600450" cy="60483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761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8281" y="548680"/>
            <a:ext cx="4513759" cy="902122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6856" y="1772815"/>
            <a:ext cx="4485184" cy="4464497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2376264" cy="365125"/>
          </a:xfrm>
        </p:spPr>
        <p:txBody>
          <a:bodyPr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 dirty="0" err="1"/>
              <a:t>Linea</a:t>
            </a:r>
            <a:r>
              <a:rPr lang="fi-FI" dirty="0"/>
              <a:t> Konsultit Oy | </a:t>
            </a:r>
            <a:fld id="{1CADF4D6-D4FE-4630-90FC-6AEED1457567}" type="datetimeFigureOut">
              <a:rPr lang="fi-FI" smtClean="0"/>
              <a:pPr/>
              <a:t>16.1.2018</a:t>
            </a:fld>
            <a:r>
              <a:rPr lang="fi-FI" dirty="0"/>
              <a:t> | sivu </a:t>
            </a:r>
            <a:fld id="{A8BDAC94-CEA5-4354-9DD8-D95D8DD25042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Kuvan paikkamerkki 11"/>
          <p:cNvSpPr>
            <a:spLocks noGrp="1"/>
          </p:cNvSpPr>
          <p:nvPr>
            <p:ph type="pic" sz="quarter" idx="14"/>
          </p:nvPr>
        </p:nvSpPr>
        <p:spPr>
          <a:xfrm>
            <a:off x="5219700" y="3501008"/>
            <a:ext cx="3600450" cy="27362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fi-FI" dirty="0"/>
          </a:p>
        </p:txBody>
      </p:sp>
      <p:sp>
        <p:nvSpPr>
          <p:cNvPr id="11" name="Kuvan paikkamerkki 11"/>
          <p:cNvSpPr>
            <a:spLocks noGrp="1"/>
          </p:cNvSpPr>
          <p:nvPr>
            <p:ph type="pic" sz="quarter" idx="15"/>
          </p:nvPr>
        </p:nvSpPr>
        <p:spPr>
          <a:xfrm>
            <a:off x="5219700" y="549275"/>
            <a:ext cx="3600450" cy="27362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06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Linea Konsultit Oy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DAC94-CEA5-4354-9DD8-D95D8DD250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260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2" r:id="rId4"/>
    <p:sldLayoutId id="2147483664" r:id="rId5"/>
    <p:sldLayoutId id="2147483663" r:id="rId6"/>
    <p:sldLayoutId id="2147483665" r:id="rId7"/>
    <p:sldLayoutId id="2147483666" r:id="rId8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936104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fi-FI" dirty="0"/>
              <a:t>Laskennallisia menetelmiä maantieverkon seudullisen merkityksen määrittelemiseksi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556792"/>
            <a:ext cx="7869560" cy="4884395"/>
          </a:xfrm>
        </p:spPr>
        <p:txBody>
          <a:bodyPr>
            <a:noAutofit/>
          </a:bodyPr>
          <a:lstStyle/>
          <a:p>
            <a:r>
              <a:rPr lang="fi-FI" sz="1600" dirty="0"/>
              <a:t>VE1 – Seudullista liikennettä yli 60 % ja lisäksi joko</a:t>
            </a:r>
          </a:p>
          <a:p>
            <a:pPr lvl="1"/>
            <a:r>
              <a:rPr lang="fi-FI" sz="1300" dirty="0"/>
              <a:t>Seudullinen KVL &gt; 1 000 tai</a:t>
            </a:r>
          </a:p>
          <a:p>
            <a:pPr lvl="1"/>
            <a:r>
              <a:rPr lang="fi-FI" sz="1300" dirty="0"/>
              <a:t>Seudullista työmatkaliikennettä yli 100 tai</a:t>
            </a:r>
          </a:p>
          <a:p>
            <a:pPr lvl="1"/>
            <a:r>
              <a:rPr lang="fi-FI" sz="1300" dirty="0"/>
              <a:t>Kaupunki- ja kuntatason keskuksia yhdistävä väylä</a:t>
            </a:r>
            <a:br>
              <a:rPr lang="fi-FI" sz="1300" dirty="0"/>
            </a:br>
            <a:r>
              <a:rPr lang="fi-FI" sz="1300" i="1" dirty="0">
                <a:sym typeface="Wingdings" panose="05000000000000000000" pitchFamily="2" charset="2"/>
              </a:rPr>
              <a:t> </a:t>
            </a:r>
            <a:r>
              <a:rPr lang="fi-FI" sz="1400" i="1" dirty="0"/>
              <a:t> ”Punaiset tiet” = 1 864 km (37 %) ja ”Mustat tiet” = 3 180 km (63 %)</a:t>
            </a:r>
            <a:endParaRPr lang="fi-FI" sz="1300" i="1" dirty="0"/>
          </a:p>
          <a:p>
            <a:pPr marL="0" indent="0">
              <a:buNone/>
            </a:pPr>
            <a:r>
              <a:rPr lang="fi-FI" sz="1600" dirty="0"/>
              <a:t>TAI</a:t>
            </a:r>
            <a:endParaRPr lang="fi-FI" sz="1300" dirty="0"/>
          </a:p>
          <a:p>
            <a:r>
              <a:rPr lang="fi-FI" sz="1600" dirty="0"/>
              <a:t>VE2 – Seudullista liikennettä yli 40 % ja lisäksi joko</a:t>
            </a:r>
          </a:p>
          <a:p>
            <a:pPr lvl="1"/>
            <a:r>
              <a:rPr lang="fi-FI" sz="1300" dirty="0"/>
              <a:t>Seudullinen KVL &gt; 2 000 tai</a:t>
            </a:r>
          </a:p>
          <a:p>
            <a:pPr lvl="1"/>
            <a:r>
              <a:rPr lang="fi-FI" sz="1300" dirty="0"/>
              <a:t>Seudullista työmatkaliikennettä yli 500 tai</a:t>
            </a:r>
          </a:p>
          <a:p>
            <a:pPr lvl="1"/>
            <a:r>
              <a:rPr lang="fi-FI" sz="1300" dirty="0"/>
              <a:t>Kaupunkitason keskuksia yhdistävä väylä</a:t>
            </a:r>
            <a:br>
              <a:rPr lang="fi-FI" sz="1300" dirty="0"/>
            </a:br>
            <a:r>
              <a:rPr lang="fi-FI" sz="1400" i="1" dirty="0">
                <a:sym typeface="Wingdings" panose="05000000000000000000" pitchFamily="2" charset="2"/>
              </a:rPr>
              <a:t> </a:t>
            </a:r>
            <a:r>
              <a:rPr lang="fi-FI" sz="1400" i="1" dirty="0"/>
              <a:t> ”Punaiset tiet” = 1 469 km (29 %) ja ”Mustat tiet” = 3 575 km (71 %)</a:t>
            </a:r>
          </a:p>
          <a:p>
            <a:pPr marL="0" indent="0">
              <a:buNone/>
            </a:pPr>
            <a:r>
              <a:rPr lang="fi-FI" sz="1600" dirty="0"/>
              <a:t>TAI</a:t>
            </a:r>
            <a:endParaRPr lang="fi-FI" sz="1300" dirty="0"/>
          </a:p>
          <a:p>
            <a:r>
              <a:rPr lang="fi-FI" sz="1600" dirty="0"/>
              <a:t>VE3 – Toteutuu kaksi ehtoa seudullisesti merkittävästä tiestä ja yksi ehto seudullisesti melko merkittävästä tiestä (luku suluissa) </a:t>
            </a:r>
            <a:endParaRPr lang="fi-FI" sz="1300" dirty="0"/>
          </a:p>
          <a:p>
            <a:pPr lvl="1"/>
            <a:r>
              <a:rPr lang="fi-FI" sz="1300" dirty="0"/>
              <a:t>Seudullisen liikenteen osuus &gt; 60 % (40 %)</a:t>
            </a:r>
          </a:p>
          <a:p>
            <a:pPr lvl="1"/>
            <a:r>
              <a:rPr lang="fi-FI" sz="1300" dirty="0"/>
              <a:t>Seudullinen KVL &gt; 2 000 (1 000)</a:t>
            </a:r>
          </a:p>
          <a:p>
            <a:pPr lvl="1"/>
            <a:r>
              <a:rPr lang="fi-FI" sz="1300" dirty="0"/>
              <a:t>Seudullista työmatkaliikennettä yli 500 (100)</a:t>
            </a:r>
          </a:p>
          <a:p>
            <a:pPr lvl="1"/>
            <a:r>
              <a:rPr lang="fi-FI" sz="1300" dirty="0"/>
              <a:t>Kaupunkitason kuntakeskuksia yhdistävä väylä (kuntakeskuksia yhdistävä väylä)</a:t>
            </a:r>
            <a:br>
              <a:rPr lang="fi-FI" sz="1300" dirty="0"/>
            </a:br>
            <a:r>
              <a:rPr lang="fi-FI" sz="1400" i="1" dirty="0">
                <a:sym typeface="Wingdings" panose="05000000000000000000" pitchFamily="2" charset="2"/>
              </a:rPr>
              <a:t> </a:t>
            </a:r>
            <a:r>
              <a:rPr lang="fi-FI" sz="1400" i="1" dirty="0"/>
              <a:t> ”Punaiset tiet” = 1 246 km (25 %) ja ”Mustat tiet” = 3 798 km (75 %)</a:t>
            </a:r>
          </a:p>
          <a:p>
            <a:pPr lvl="1"/>
            <a:endParaRPr lang="fi-FI" sz="1300" dirty="0"/>
          </a:p>
        </p:txBody>
      </p:sp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2448272" cy="365125"/>
          </a:xfrm>
        </p:spPr>
        <p:txBody>
          <a:bodyPr/>
          <a:lstStyle/>
          <a:p>
            <a:r>
              <a:rPr lang="fi-FI" dirty="0" err="1">
                <a:solidFill>
                  <a:prstClr val="black"/>
                </a:solidFill>
              </a:rPr>
              <a:t>Linea</a:t>
            </a:r>
            <a:r>
              <a:rPr lang="fi-FI" dirty="0">
                <a:solidFill>
                  <a:prstClr val="black"/>
                </a:solidFill>
              </a:rPr>
              <a:t> Konsultit Oy | </a:t>
            </a:r>
            <a:fld id="{32E3D198-4657-467F-983C-307080BE6F97}" type="datetime1">
              <a:rPr lang="fi-FI" smtClean="0">
                <a:solidFill>
                  <a:prstClr val="black"/>
                </a:solidFill>
              </a:rPr>
              <a:pPr/>
              <a:t>16.1.2018</a:t>
            </a:fld>
            <a:r>
              <a:rPr lang="fi-FI" dirty="0">
                <a:solidFill>
                  <a:prstClr val="black"/>
                </a:solidFill>
              </a:rPr>
              <a:t> | sivu </a:t>
            </a:r>
            <a:fld id="{A8BDAC94-CEA5-4354-9DD8-D95D8DD25042}" type="slidenum">
              <a:rPr lang="fi-FI" smtClean="0">
                <a:solidFill>
                  <a:prstClr val="black"/>
                </a:solidFill>
              </a:rPr>
              <a:pPr/>
              <a:t>1</a:t>
            </a:fld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97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936104"/>
          </a:xfrm>
        </p:spPr>
        <p:txBody>
          <a:bodyPr>
            <a:normAutofit/>
          </a:bodyPr>
          <a:lstStyle/>
          <a:p>
            <a:pPr algn="l" eaLnBrk="1" hangingPunct="1"/>
            <a:r>
              <a:rPr lang="fi-FI" dirty="0"/>
              <a:t>Luokituksen perusteet / oletusarvot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556792"/>
            <a:ext cx="7869560" cy="4884395"/>
          </a:xfrm>
        </p:spPr>
        <p:txBody>
          <a:bodyPr>
            <a:noAutofit/>
          </a:bodyPr>
          <a:lstStyle/>
          <a:p>
            <a:r>
              <a:rPr lang="fi-FI" sz="1600" dirty="0"/>
              <a:t>Valta- ja kantatiet </a:t>
            </a:r>
            <a:r>
              <a:rPr lang="fi-FI" sz="1600" dirty="0">
                <a:sym typeface="Wingdings" panose="05000000000000000000" pitchFamily="2" charset="2"/>
              </a:rPr>
              <a:t> ensisijaisesti </a:t>
            </a:r>
            <a:r>
              <a:rPr lang="fi-FI" sz="1600" dirty="0"/>
              <a:t>”</a:t>
            </a:r>
            <a:r>
              <a:rPr lang="fi-FI" sz="1600" u="sng" dirty="0">
                <a:solidFill>
                  <a:srgbClr val="FF0000"/>
                </a:solidFill>
              </a:rPr>
              <a:t>punainen</a:t>
            </a:r>
            <a:r>
              <a:rPr lang="fi-FI" sz="1600" dirty="0"/>
              <a:t>”</a:t>
            </a:r>
          </a:p>
          <a:p>
            <a:pPr lvl="1"/>
            <a:r>
              <a:rPr lang="fi-FI" sz="1400" dirty="0"/>
              <a:t>Jos yksi musta </a:t>
            </a:r>
            <a:r>
              <a:rPr lang="fi-FI" sz="1400" dirty="0">
                <a:sym typeface="Wingdings" panose="05000000000000000000" pitchFamily="2" charset="2"/>
              </a:rPr>
              <a:t>= ”</a:t>
            </a:r>
            <a:r>
              <a:rPr lang="fi-FI" sz="1400" u="sng" dirty="0">
                <a:solidFill>
                  <a:srgbClr val="FF0000"/>
                </a:solidFill>
                <a:sym typeface="Wingdings" panose="05000000000000000000" pitchFamily="2" charset="2"/>
              </a:rPr>
              <a:t>punainen</a:t>
            </a:r>
            <a:r>
              <a:rPr lang="fi-FI" sz="1400" dirty="0">
                <a:sym typeface="Wingdings" panose="05000000000000000000" pitchFamily="2" charset="2"/>
              </a:rPr>
              <a:t>”</a:t>
            </a:r>
          </a:p>
          <a:p>
            <a:pPr lvl="1"/>
            <a:r>
              <a:rPr lang="fi-FI" sz="1400" dirty="0"/>
              <a:t>Jos kaksi mustaa </a:t>
            </a:r>
            <a:r>
              <a:rPr lang="fi-FI" sz="1400" dirty="0">
                <a:sym typeface="Wingdings" panose="05000000000000000000" pitchFamily="2" charset="2"/>
              </a:rPr>
              <a:t>= ”</a:t>
            </a:r>
            <a:r>
              <a:rPr lang="fi-FI" sz="1400" u="sng" dirty="0">
                <a:solidFill>
                  <a:srgbClr val="FFC000"/>
                </a:solidFill>
                <a:sym typeface="Wingdings" panose="05000000000000000000" pitchFamily="2" charset="2"/>
              </a:rPr>
              <a:t>rajatapaus</a:t>
            </a:r>
            <a:r>
              <a:rPr lang="fi-FI" sz="1400" dirty="0">
                <a:sym typeface="Wingdings" panose="05000000000000000000" pitchFamily="2" charset="2"/>
              </a:rPr>
              <a:t>”</a:t>
            </a:r>
          </a:p>
          <a:p>
            <a:endParaRPr lang="fi-FI" sz="1200" dirty="0">
              <a:sym typeface="Wingdings" panose="05000000000000000000" pitchFamily="2" charset="2"/>
            </a:endParaRPr>
          </a:p>
          <a:p>
            <a:r>
              <a:rPr lang="fi-FI" sz="1600" dirty="0">
                <a:sym typeface="Wingdings" panose="05000000000000000000" pitchFamily="2" charset="2"/>
              </a:rPr>
              <a:t>Seututiet  ”</a:t>
            </a:r>
            <a:r>
              <a:rPr lang="fi-FI" sz="1600" u="sng" dirty="0">
                <a:solidFill>
                  <a:srgbClr val="FF0000"/>
                </a:solidFill>
                <a:sym typeface="Wingdings" panose="05000000000000000000" pitchFamily="2" charset="2"/>
              </a:rPr>
              <a:t>punainen</a:t>
            </a:r>
            <a:r>
              <a:rPr lang="fi-FI" sz="1600" dirty="0">
                <a:sym typeface="Wingdings" panose="05000000000000000000" pitchFamily="2" charset="2"/>
              </a:rPr>
              <a:t>” tai ”</a:t>
            </a:r>
            <a:r>
              <a:rPr lang="fi-FI" sz="1600" u="sng" dirty="0">
                <a:sym typeface="Wingdings" panose="05000000000000000000" pitchFamily="2" charset="2"/>
              </a:rPr>
              <a:t>musta</a:t>
            </a:r>
            <a:r>
              <a:rPr lang="fi-FI" sz="1600" dirty="0">
                <a:sym typeface="Wingdings" panose="05000000000000000000" pitchFamily="2" charset="2"/>
              </a:rPr>
              <a:t>”</a:t>
            </a:r>
          </a:p>
          <a:p>
            <a:pPr lvl="1"/>
            <a:r>
              <a:rPr lang="fi-FI" sz="1400" dirty="0"/>
              <a:t>Jos kaikki punaisia = ”</a:t>
            </a:r>
            <a:r>
              <a:rPr lang="fi-FI" sz="1400" dirty="0">
                <a:solidFill>
                  <a:srgbClr val="FF0000"/>
                </a:solidFill>
              </a:rPr>
              <a:t>punainen</a:t>
            </a:r>
            <a:r>
              <a:rPr lang="fi-FI" sz="1400" dirty="0"/>
              <a:t>”</a:t>
            </a:r>
          </a:p>
          <a:p>
            <a:pPr lvl="1"/>
            <a:r>
              <a:rPr lang="fi-FI" sz="1400" dirty="0"/>
              <a:t>Jos kaikki mustia = ”musta”</a:t>
            </a:r>
          </a:p>
          <a:p>
            <a:pPr lvl="1"/>
            <a:r>
              <a:rPr lang="fi-FI" sz="1400" dirty="0"/>
              <a:t>Jos yksi musta (VE3) </a:t>
            </a:r>
            <a:r>
              <a:rPr lang="fi-FI" sz="1400" dirty="0">
                <a:sym typeface="Wingdings" panose="05000000000000000000" pitchFamily="2" charset="2"/>
              </a:rPr>
              <a:t>= ”</a:t>
            </a:r>
            <a:r>
              <a:rPr lang="fi-FI" sz="1400" u="sng" dirty="0">
                <a:solidFill>
                  <a:srgbClr val="FFEEB7"/>
                </a:solidFill>
                <a:sym typeface="Wingdings" panose="05000000000000000000" pitchFamily="2" charset="2"/>
              </a:rPr>
              <a:t>ehkä rajatapaus</a:t>
            </a:r>
            <a:r>
              <a:rPr lang="fi-FI" sz="1400" dirty="0">
                <a:sym typeface="Wingdings" panose="05000000000000000000" pitchFamily="2" charset="2"/>
              </a:rPr>
              <a:t>”</a:t>
            </a:r>
          </a:p>
          <a:p>
            <a:pPr lvl="1"/>
            <a:r>
              <a:rPr lang="fi-FI" sz="1400" dirty="0"/>
              <a:t>Jos yksi musta (VE1) = </a:t>
            </a:r>
            <a:r>
              <a:rPr lang="fi-FI" sz="1400" dirty="0">
                <a:sym typeface="Wingdings" panose="05000000000000000000" pitchFamily="2" charset="2"/>
              </a:rPr>
              <a:t>”</a:t>
            </a:r>
            <a:r>
              <a:rPr lang="fi-FI" sz="1400" u="sng" dirty="0">
                <a:solidFill>
                  <a:srgbClr val="FFC000"/>
                </a:solidFill>
                <a:sym typeface="Wingdings" panose="05000000000000000000" pitchFamily="2" charset="2"/>
              </a:rPr>
              <a:t>rajatapaus</a:t>
            </a:r>
            <a:r>
              <a:rPr lang="fi-FI" sz="1400" dirty="0">
                <a:sym typeface="Wingdings" panose="05000000000000000000" pitchFamily="2" charset="2"/>
              </a:rPr>
              <a:t>”</a:t>
            </a:r>
            <a:endParaRPr lang="fi-FI" sz="1400" dirty="0"/>
          </a:p>
          <a:p>
            <a:pPr lvl="1"/>
            <a:r>
              <a:rPr lang="fi-FI" sz="1400" dirty="0"/>
              <a:t>Jos kaksi mustaa (muut kombinaatiot) </a:t>
            </a:r>
            <a:r>
              <a:rPr lang="fi-FI" sz="1400" dirty="0">
                <a:sym typeface="Wingdings" panose="05000000000000000000" pitchFamily="2" charset="2"/>
              </a:rPr>
              <a:t>= ”</a:t>
            </a:r>
            <a:r>
              <a:rPr lang="fi-FI" sz="1400" u="sng" dirty="0">
                <a:solidFill>
                  <a:srgbClr val="FFC000"/>
                </a:solidFill>
                <a:sym typeface="Wingdings" panose="05000000000000000000" pitchFamily="2" charset="2"/>
              </a:rPr>
              <a:t>rajatapaus</a:t>
            </a:r>
            <a:r>
              <a:rPr lang="fi-FI" sz="1400" dirty="0">
                <a:sym typeface="Wingdings" panose="05000000000000000000" pitchFamily="2" charset="2"/>
              </a:rPr>
              <a:t>”</a:t>
            </a:r>
            <a:endParaRPr lang="fi-FI" sz="1400" dirty="0"/>
          </a:p>
          <a:p>
            <a:endParaRPr lang="fi-FI" sz="1200" dirty="0"/>
          </a:p>
          <a:p>
            <a:r>
              <a:rPr lang="fi-FI" sz="1600" dirty="0"/>
              <a:t>Yhdystiet (4-numeroiset) </a:t>
            </a:r>
            <a:r>
              <a:rPr lang="fi-FI" sz="1600" dirty="0">
                <a:sym typeface="Wingdings" panose="05000000000000000000" pitchFamily="2" charset="2"/>
              </a:rPr>
              <a:t> ensisijaisesti </a:t>
            </a:r>
            <a:r>
              <a:rPr lang="fi-FI" sz="1600" dirty="0"/>
              <a:t>”</a:t>
            </a:r>
            <a:r>
              <a:rPr lang="fi-FI" sz="1600" u="sng" dirty="0"/>
              <a:t>musta</a:t>
            </a:r>
            <a:r>
              <a:rPr lang="fi-FI" sz="1600" dirty="0"/>
              <a:t>”</a:t>
            </a:r>
          </a:p>
          <a:p>
            <a:pPr lvl="1"/>
            <a:r>
              <a:rPr lang="fi-FI" sz="1400" dirty="0"/>
              <a:t>Jos yksi punainen </a:t>
            </a:r>
            <a:r>
              <a:rPr lang="fi-FI" sz="1400" dirty="0">
                <a:sym typeface="Wingdings" panose="05000000000000000000" pitchFamily="2" charset="2"/>
              </a:rPr>
              <a:t>= ”</a:t>
            </a:r>
            <a:r>
              <a:rPr lang="fi-FI" sz="1400" u="sng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melko varma musta</a:t>
            </a:r>
            <a:r>
              <a:rPr lang="fi-FI" sz="1400" dirty="0">
                <a:sym typeface="Wingdings" panose="05000000000000000000" pitchFamily="2" charset="2"/>
              </a:rPr>
              <a:t>”</a:t>
            </a:r>
          </a:p>
          <a:p>
            <a:pPr lvl="1"/>
            <a:r>
              <a:rPr lang="fi-FI" sz="1400" dirty="0"/>
              <a:t>Jos &gt; 2 punaista </a:t>
            </a:r>
            <a:r>
              <a:rPr lang="fi-FI" sz="1400" dirty="0">
                <a:sym typeface="Wingdings" panose="05000000000000000000" pitchFamily="2" charset="2"/>
              </a:rPr>
              <a:t>= ”</a:t>
            </a:r>
            <a:r>
              <a:rPr lang="fi-FI" sz="1400" u="sng" dirty="0">
                <a:solidFill>
                  <a:srgbClr val="FFC000"/>
                </a:solidFill>
                <a:sym typeface="Wingdings" panose="05000000000000000000" pitchFamily="2" charset="2"/>
              </a:rPr>
              <a:t>rajatapaus</a:t>
            </a:r>
            <a:r>
              <a:rPr lang="fi-FI" sz="1400" dirty="0">
                <a:sym typeface="Wingdings" panose="05000000000000000000" pitchFamily="2" charset="2"/>
              </a:rPr>
              <a:t>”</a:t>
            </a:r>
          </a:p>
          <a:p>
            <a:pPr lvl="1"/>
            <a:r>
              <a:rPr lang="fi-FI" sz="1400" dirty="0">
                <a:sym typeface="Wingdings" panose="05000000000000000000" pitchFamily="2" charset="2"/>
              </a:rPr>
              <a:t>Jos ei mallitarkastelua = ”</a:t>
            </a:r>
            <a:r>
              <a:rPr lang="fi-FI" sz="1400" u="sng" dirty="0">
                <a:solidFill>
                  <a:srgbClr val="FFC000"/>
                </a:solidFill>
                <a:sym typeface="Wingdings" panose="05000000000000000000" pitchFamily="2" charset="2"/>
              </a:rPr>
              <a:t>rajatapaus</a:t>
            </a:r>
            <a:r>
              <a:rPr lang="fi-FI" sz="1400" dirty="0">
                <a:sym typeface="Wingdings" panose="05000000000000000000" pitchFamily="2" charset="2"/>
              </a:rPr>
              <a:t>”</a:t>
            </a:r>
            <a:endParaRPr lang="fi-FI" sz="1400" dirty="0"/>
          </a:p>
          <a:p>
            <a:r>
              <a:rPr lang="fi-FI" sz="1600" dirty="0"/>
              <a:t>Yhdystiet (5-numeroiset) </a:t>
            </a:r>
            <a:r>
              <a:rPr lang="fi-FI" sz="1600" dirty="0">
                <a:sym typeface="Wingdings" panose="05000000000000000000" pitchFamily="2" charset="2"/>
              </a:rPr>
              <a:t> aina </a:t>
            </a:r>
            <a:r>
              <a:rPr lang="fi-FI" sz="1600" dirty="0"/>
              <a:t>”</a:t>
            </a:r>
            <a:r>
              <a:rPr lang="fi-FI" sz="1600" u="sng" dirty="0"/>
              <a:t>musta</a:t>
            </a:r>
            <a:r>
              <a:rPr lang="fi-FI" sz="1600" dirty="0"/>
              <a:t>”</a:t>
            </a:r>
          </a:p>
          <a:p>
            <a:endParaRPr lang="fi-FI" sz="1200" dirty="0"/>
          </a:p>
          <a:p>
            <a:r>
              <a:rPr lang="fi-FI" sz="1600" dirty="0"/>
              <a:t>Lopuksi varmistetaan verkon yhtenäisyys</a:t>
            </a:r>
          </a:p>
        </p:txBody>
      </p:sp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2448272" cy="365125"/>
          </a:xfrm>
        </p:spPr>
        <p:txBody>
          <a:bodyPr/>
          <a:lstStyle/>
          <a:p>
            <a:r>
              <a:rPr lang="fi-FI" dirty="0" err="1">
                <a:solidFill>
                  <a:prstClr val="black"/>
                </a:solidFill>
              </a:rPr>
              <a:t>Linea</a:t>
            </a:r>
            <a:r>
              <a:rPr lang="fi-FI" dirty="0">
                <a:solidFill>
                  <a:prstClr val="black"/>
                </a:solidFill>
              </a:rPr>
              <a:t> Konsultit Oy | </a:t>
            </a:r>
            <a:fld id="{32E3D198-4657-467F-983C-307080BE6F97}" type="datetime1">
              <a:rPr lang="fi-FI" smtClean="0">
                <a:solidFill>
                  <a:prstClr val="black"/>
                </a:solidFill>
              </a:rPr>
              <a:pPr/>
              <a:t>16.1.2018</a:t>
            </a:fld>
            <a:r>
              <a:rPr lang="fi-FI" dirty="0">
                <a:solidFill>
                  <a:prstClr val="black"/>
                </a:solidFill>
              </a:rPr>
              <a:t> | sivu </a:t>
            </a:r>
            <a:fld id="{A8BDAC94-CEA5-4354-9DD8-D95D8DD25042}" type="slidenum">
              <a:rPr lang="fi-FI" smtClean="0">
                <a:solidFill>
                  <a:prstClr val="black"/>
                </a:solidFill>
              </a:rPr>
              <a:pPr/>
              <a:t>2</a:t>
            </a:fld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58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DA11F6E6-345F-47B6-B7DF-01C37BFBEA3B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2937</TotalTime>
  <Words>176</Words>
  <Application>Microsoft Office PowerPoint</Application>
  <PresentationFormat>Näytössä katseltava diaesitys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Office-teema</vt:lpstr>
      <vt:lpstr>Laskennallisia menetelmiä maantieverkon seudullisen merkityksen määrittelemiseksi</vt:lpstr>
      <vt:lpstr>Luokituksen perusteet / oletusarvot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Hanna Aalto</dc:creator>
  <cp:lastModifiedBy>Mikko Seila</cp:lastModifiedBy>
  <cp:revision>169</cp:revision>
  <cp:lastPrinted>2017-12-21T10:39:28Z</cp:lastPrinted>
  <dcterms:created xsi:type="dcterms:W3CDTF">2013-11-08T10:57:33Z</dcterms:created>
  <dcterms:modified xsi:type="dcterms:W3CDTF">2018-01-16T12:38:07Z</dcterms:modified>
</cp:coreProperties>
</file>