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303" r:id="rId3"/>
    <p:sldId id="341" r:id="rId4"/>
    <p:sldId id="304" r:id="rId5"/>
    <p:sldId id="336" r:id="rId6"/>
    <p:sldId id="340" r:id="rId7"/>
    <p:sldId id="337" r:id="rId8"/>
    <p:sldId id="338" r:id="rId9"/>
    <p:sldId id="326" r:id="rId10"/>
    <p:sldId id="308" r:id="rId11"/>
    <p:sldId id="339" r:id="rId12"/>
  </p:sldIdLst>
  <p:sldSz cx="9144000" cy="6858000" type="screen4x3"/>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p15:clr>
            <a:srgbClr val="A4A3A4"/>
          </p15:clr>
        </p15:guide>
        <p15:guide id="2" orient="horz" pos="572">
          <p15:clr>
            <a:srgbClr val="A4A3A4"/>
          </p15:clr>
        </p15:guide>
        <p15:guide id="3" pos="5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1" d="100"/>
          <a:sy n="151" d="100"/>
        </p:scale>
        <p:origin x="2094" y="150"/>
      </p:cViewPr>
      <p:guideLst>
        <p:guide orient="horz" pos="1117"/>
        <p:guide orient="horz" pos="572"/>
        <p:guide pos="55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483498E-53A1-432B-8DE2-C1CE1B8BDB8C}" type="datetimeFigureOut">
              <a:rPr lang="fi-FI" smtClean="0"/>
              <a:t>20.12.2023</a:t>
            </a:fld>
            <a:endParaRPr lang="fi-FI"/>
          </a:p>
        </p:txBody>
      </p:sp>
      <p:sp>
        <p:nvSpPr>
          <p:cNvPr id="4" name="Dian kuvan paikkamerkki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7D0E303-FA13-4DC7-B46C-0D1BC216652A}" type="slidenum">
              <a:rPr lang="fi-FI" smtClean="0"/>
              <a:t>‹#›</a:t>
            </a:fld>
            <a:endParaRPr lang="fi-FI"/>
          </a:p>
        </p:txBody>
      </p:sp>
    </p:spTree>
    <p:extLst>
      <p:ext uri="{BB962C8B-B14F-4D97-AF65-F5344CB8AC3E}">
        <p14:creationId xmlns:p14="http://schemas.microsoft.com/office/powerpoint/2010/main" val="98565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913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418281" y="582191"/>
            <a:ext cx="8229600"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699200"/>
            <a:ext cx="8229600" cy="4525963"/>
          </a:xfrm>
        </p:spPr>
        <p:txBody>
          <a:bodyPr/>
          <a:lstStyle>
            <a:lvl1pPr>
              <a:defRPr sz="2400"/>
            </a:lvl1pPr>
            <a:lvl2pPr>
              <a:defRPr sz="1800"/>
            </a:lvl2pPr>
            <a:lvl3pPr>
              <a:defRPr sz="1800"/>
            </a:lvl3pPr>
            <a:lvl4pPr>
              <a:defRPr sz="1800"/>
            </a:lvl4pPr>
            <a:lvl5pPr>
              <a:defRPr sz="18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20.12.2023</a:t>
            </a:fld>
            <a:r>
              <a:rPr lang="fi-FI" dirty="0"/>
              <a:t> | sivu </a:t>
            </a:r>
            <a:fld id="{A8BDAC94-CEA5-4354-9DD8-D95D8DD25042}" type="slidenum">
              <a:rPr lang="fi-FI" smtClean="0"/>
              <a:pPr/>
              <a:t>‹#›</a:t>
            </a:fld>
            <a:endParaRPr lang="fi-FI" dirty="0"/>
          </a:p>
        </p:txBody>
      </p:sp>
    </p:spTree>
    <p:extLst>
      <p:ext uri="{BB962C8B-B14F-4D97-AF65-F5344CB8AC3E}">
        <p14:creationId xmlns:p14="http://schemas.microsoft.com/office/powerpoint/2010/main" val="4190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18281" y="582191"/>
            <a:ext cx="8229600"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699200"/>
            <a:ext cx="8229600" cy="4525963"/>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20.12.2023</a:t>
            </a:fld>
            <a:r>
              <a:rPr lang="fi-FI" dirty="0"/>
              <a:t> | sivu </a:t>
            </a:r>
            <a:fld id="{A8BDAC94-CEA5-4354-9DD8-D95D8DD25042}" type="slidenum">
              <a:rPr lang="fi-FI" smtClean="0"/>
              <a:pPr/>
              <a:t>‹#›</a:t>
            </a:fld>
            <a:endParaRPr lang="fi-FI" dirty="0"/>
          </a:p>
        </p:txBody>
      </p:sp>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4528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Otsikko ja sisältö">
    <p:spTree>
      <p:nvGrpSpPr>
        <p:cNvPr id="1" name=""/>
        <p:cNvGrpSpPr/>
        <p:nvPr/>
      </p:nvGrpSpPr>
      <p:grpSpPr>
        <a:xfrm>
          <a:off x="0" y="0"/>
          <a:ext cx="0" cy="0"/>
          <a:chOff x="0" y="0"/>
          <a:chExt cx="0" cy="0"/>
        </a:xfrm>
      </p:grpSpPr>
      <p:pic>
        <p:nvPicPr>
          <p:cNvPr id="4" name="Kuva 3"/>
          <p:cNvPicPr>
            <a:picLocks noChangeAspect="1"/>
          </p:cNvPicPr>
          <p:nvPr userDrawn="1"/>
        </p:nvPicPr>
        <p:blipFill rotWithShape="1">
          <a:blip r:embed="rId2" cstate="print">
            <a:extLst>
              <a:ext uri="{28A0092B-C50C-407E-A947-70E740481C1C}">
                <a14:useLocalDpi xmlns:a14="http://schemas.microsoft.com/office/drawing/2010/main" val="0"/>
              </a:ext>
            </a:extLst>
          </a:blip>
          <a:srcRect t="53589" b="232"/>
          <a:stretch/>
        </p:blipFill>
        <p:spPr>
          <a:xfrm>
            <a:off x="0" y="3672000"/>
            <a:ext cx="9144000" cy="3168000"/>
          </a:xfrm>
          <a:prstGeom prst="rect">
            <a:avLst/>
          </a:prstGeom>
        </p:spPr>
      </p:pic>
      <p:sp>
        <p:nvSpPr>
          <p:cNvPr id="2" name="Otsikko 1"/>
          <p:cNvSpPr>
            <a:spLocks noGrp="1"/>
          </p:cNvSpPr>
          <p:nvPr>
            <p:ph type="title"/>
          </p:nvPr>
        </p:nvSpPr>
        <p:spPr>
          <a:xfrm>
            <a:off x="418281" y="582191"/>
            <a:ext cx="8229600"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699200"/>
            <a:ext cx="8229600" cy="4525963"/>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20.12.2023</a:t>
            </a:fld>
            <a:r>
              <a:rPr lang="fi-FI" dirty="0"/>
              <a:t> | sivu </a:t>
            </a:r>
            <a:fld id="{A8BDAC94-CEA5-4354-9DD8-D95D8DD25042}" type="slidenum">
              <a:rPr lang="fi-FI" smtClean="0"/>
              <a:pPr/>
              <a:t>‹#›</a:t>
            </a:fld>
            <a:endParaRPr lang="fi-FI" dirty="0"/>
          </a:p>
        </p:txBody>
      </p:sp>
    </p:spTree>
    <p:extLst>
      <p:ext uri="{BB962C8B-B14F-4D97-AF65-F5344CB8AC3E}">
        <p14:creationId xmlns:p14="http://schemas.microsoft.com/office/powerpoint/2010/main" val="18204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18281" y="582191"/>
            <a:ext cx="8229600"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699200"/>
            <a:ext cx="8229600" cy="4525963"/>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20.12.2023</a:t>
            </a:fld>
            <a:r>
              <a:rPr lang="fi-FI" dirty="0"/>
              <a:t> | sivu </a:t>
            </a:r>
            <a:fld id="{A8BDAC94-CEA5-4354-9DD8-D95D8DD25042}" type="slidenum">
              <a:rPr lang="fi-FI" smtClean="0"/>
              <a:pPr/>
              <a:t>‹#›</a:t>
            </a:fld>
            <a:endParaRPr lang="fi-FI" dirty="0"/>
          </a:p>
        </p:txBody>
      </p:sp>
    </p:spTree>
    <p:extLst>
      <p:ext uri="{BB962C8B-B14F-4D97-AF65-F5344CB8AC3E}">
        <p14:creationId xmlns:p14="http://schemas.microsoft.com/office/powerpoint/2010/main" val="12375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4" name="Kuva 3"/>
          <p:cNvPicPr>
            <a:picLocks noChangeAspect="1"/>
          </p:cNvPicPr>
          <p:nvPr userDrawn="1"/>
        </p:nvPicPr>
        <p:blipFill rotWithShape="1">
          <a:blip r:embed="rId2" cstate="print">
            <a:extLst>
              <a:ext uri="{28A0092B-C50C-407E-A947-70E740481C1C}">
                <a14:useLocalDpi xmlns:a14="http://schemas.microsoft.com/office/drawing/2010/main" val="0"/>
              </a:ext>
            </a:extLst>
          </a:blip>
          <a:srcRect t="53589" b="232"/>
          <a:stretch/>
        </p:blipFill>
        <p:spPr>
          <a:xfrm>
            <a:off x="0" y="3672000"/>
            <a:ext cx="9144000" cy="3168000"/>
          </a:xfrm>
          <a:prstGeom prst="rect">
            <a:avLst/>
          </a:prstGeom>
        </p:spPr>
      </p:pic>
      <p:sp>
        <p:nvSpPr>
          <p:cNvPr id="2" name="Otsikko 1"/>
          <p:cNvSpPr>
            <a:spLocks noGrp="1"/>
          </p:cNvSpPr>
          <p:nvPr>
            <p:ph type="title"/>
          </p:nvPr>
        </p:nvSpPr>
        <p:spPr>
          <a:xfrm>
            <a:off x="418281" y="548680"/>
            <a:ext cx="4513759"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772815"/>
            <a:ext cx="4485184" cy="4104457"/>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20.12.2023</a:t>
            </a:fld>
            <a:r>
              <a:rPr lang="fi-FI" dirty="0"/>
              <a:t> | sivu </a:t>
            </a:r>
            <a:fld id="{A8BDAC94-CEA5-4354-9DD8-D95D8DD25042}" type="slidenum">
              <a:rPr lang="fi-FI" smtClean="0"/>
              <a:pPr/>
              <a:t>‹#›</a:t>
            </a:fld>
            <a:endParaRPr lang="fi-FI" dirty="0"/>
          </a:p>
        </p:txBody>
      </p:sp>
      <p:sp>
        <p:nvSpPr>
          <p:cNvPr id="12" name="Kuvan paikkamerkki 11"/>
          <p:cNvSpPr>
            <a:spLocks noGrp="1"/>
          </p:cNvSpPr>
          <p:nvPr>
            <p:ph type="pic" sz="quarter" idx="13"/>
          </p:nvPr>
        </p:nvSpPr>
        <p:spPr>
          <a:xfrm>
            <a:off x="5219700" y="549275"/>
            <a:ext cx="3600450" cy="5327650"/>
          </a:xfrm>
        </p:spPr>
        <p:txBody>
          <a:bodyPr/>
          <a:lstStyle>
            <a:lvl1pPr marL="0" indent="0">
              <a:buNone/>
              <a:defRPr/>
            </a:lvl1pPr>
          </a:lstStyle>
          <a:p>
            <a:endParaRPr lang="fi-FI" dirty="0"/>
          </a:p>
        </p:txBody>
      </p:sp>
    </p:spTree>
    <p:extLst>
      <p:ext uri="{BB962C8B-B14F-4D97-AF65-F5344CB8AC3E}">
        <p14:creationId xmlns:p14="http://schemas.microsoft.com/office/powerpoint/2010/main" val="258553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18281" y="548680"/>
            <a:ext cx="4513759"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772815"/>
            <a:ext cx="4485184" cy="4464497"/>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20.12.2023</a:t>
            </a:fld>
            <a:r>
              <a:rPr lang="fi-FI" dirty="0"/>
              <a:t> | sivu </a:t>
            </a:r>
            <a:fld id="{A8BDAC94-CEA5-4354-9DD8-D95D8DD25042}" type="slidenum">
              <a:rPr lang="fi-FI" smtClean="0"/>
              <a:pPr/>
              <a:t>‹#›</a:t>
            </a:fld>
            <a:endParaRPr lang="fi-FI" dirty="0"/>
          </a:p>
        </p:txBody>
      </p:sp>
      <p:sp>
        <p:nvSpPr>
          <p:cNvPr id="12" name="Kuvan paikkamerkki 11"/>
          <p:cNvSpPr>
            <a:spLocks noGrp="1"/>
          </p:cNvSpPr>
          <p:nvPr>
            <p:ph type="pic" sz="quarter" idx="13"/>
          </p:nvPr>
        </p:nvSpPr>
        <p:spPr>
          <a:xfrm>
            <a:off x="5219700" y="549274"/>
            <a:ext cx="3600450" cy="6048375"/>
          </a:xfrm>
        </p:spPr>
        <p:txBody>
          <a:bodyPr/>
          <a:lstStyle>
            <a:lvl1pPr marL="0" indent="0">
              <a:buNone/>
              <a:defRPr/>
            </a:lvl1pPr>
          </a:lstStyle>
          <a:p>
            <a:endParaRPr lang="fi-FI" dirty="0"/>
          </a:p>
        </p:txBody>
      </p:sp>
    </p:spTree>
    <p:extLst>
      <p:ext uri="{BB962C8B-B14F-4D97-AF65-F5344CB8AC3E}">
        <p14:creationId xmlns:p14="http://schemas.microsoft.com/office/powerpoint/2010/main" val="3477615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18281" y="548680"/>
            <a:ext cx="4513759" cy="902122"/>
          </a:xfrm>
        </p:spPr>
        <p:txBody>
          <a:bodyPr anchor="t">
            <a:normAutofit/>
          </a:bodyPr>
          <a:lstStyle>
            <a:lvl1pPr algn="l">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46856" y="1772815"/>
            <a:ext cx="4485184" cy="4464497"/>
          </a:xfrm>
        </p:spPr>
        <p:txBody>
          <a:bodyPr/>
          <a:lstStyle>
            <a:lvl1pPr>
              <a:defRPr sz="2400"/>
            </a:lvl1pPr>
            <a:lvl2pPr>
              <a:defRPr sz="2400"/>
            </a:lvl2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p:cNvSpPr>
            <a:spLocks noGrp="1"/>
          </p:cNvSpPr>
          <p:nvPr>
            <p:ph type="sldNum" sz="quarter" idx="12"/>
          </p:nvPr>
        </p:nvSpPr>
        <p:spPr>
          <a:xfrm>
            <a:off x="467544" y="6381328"/>
            <a:ext cx="2376264" cy="365125"/>
          </a:xfrm>
        </p:spPr>
        <p:txBody>
          <a:bodyPr anchor="t"/>
          <a:lstStyle>
            <a:lvl1pPr algn="l">
              <a:defRPr sz="1000">
                <a:solidFill>
                  <a:schemeClr val="tx1"/>
                </a:solidFill>
              </a:defRPr>
            </a:lvl1pPr>
          </a:lstStyle>
          <a:p>
            <a:r>
              <a:rPr lang="fi-FI" dirty="0" err="1"/>
              <a:t>Linea</a:t>
            </a:r>
            <a:r>
              <a:rPr lang="fi-FI" dirty="0"/>
              <a:t> Konsultit Oy | </a:t>
            </a:r>
            <a:fld id="{1CADF4D6-D4FE-4630-90FC-6AEED1457567}" type="datetimeFigureOut">
              <a:rPr lang="fi-FI" smtClean="0"/>
              <a:pPr/>
              <a:t>20.12.2023</a:t>
            </a:fld>
            <a:r>
              <a:rPr lang="fi-FI" dirty="0"/>
              <a:t> | sivu </a:t>
            </a:r>
            <a:fld id="{A8BDAC94-CEA5-4354-9DD8-D95D8DD25042}" type="slidenum">
              <a:rPr lang="fi-FI" smtClean="0"/>
              <a:pPr/>
              <a:t>‹#›</a:t>
            </a:fld>
            <a:endParaRPr lang="fi-FI" dirty="0"/>
          </a:p>
        </p:txBody>
      </p:sp>
      <p:sp>
        <p:nvSpPr>
          <p:cNvPr id="8" name="Kuvan paikkamerkki 11"/>
          <p:cNvSpPr>
            <a:spLocks noGrp="1"/>
          </p:cNvSpPr>
          <p:nvPr>
            <p:ph type="pic" sz="quarter" idx="14"/>
          </p:nvPr>
        </p:nvSpPr>
        <p:spPr>
          <a:xfrm>
            <a:off x="5219700" y="3501008"/>
            <a:ext cx="3600450" cy="2736280"/>
          </a:xfrm>
        </p:spPr>
        <p:txBody>
          <a:bodyPr/>
          <a:lstStyle>
            <a:lvl1pPr marL="0" indent="0">
              <a:buNone/>
              <a:defRPr/>
            </a:lvl1pPr>
          </a:lstStyle>
          <a:p>
            <a:endParaRPr lang="fi-FI" dirty="0"/>
          </a:p>
        </p:txBody>
      </p:sp>
      <p:sp>
        <p:nvSpPr>
          <p:cNvPr id="11" name="Kuvan paikkamerkki 11"/>
          <p:cNvSpPr>
            <a:spLocks noGrp="1"/>
          </p:cNvSpPr>
          <p:nvPr>
            <p:ph type="pic" sz="quarter" idx="15"/>
          </p:nvPr>
        </p:nvSpPr>
        <p:spPr>
          <a:xfrm>
            <a:off x="5219700" y="549275"/>
            <a:ext cx="3600450" cy="2736280"/>
          </a:xfrm>
        </p:spPr>
        <p:txBody>
          <a:bodyPr/>
          <a:lstStyle>
            <a:lvl1pPr marL="0" indent="0">
              <a:buNone/>
              <a:defRPr/>
            </a:lvl1pPr>
          </a:lstStyle>
          <a:p>
            <a:endParaRPr lang="fi-FI" dirty="0"/>
          </a:p>
        </p:txBody>
      </p:sp>
    </p:spTree>
    <p:extLst>
      <p:ext uri="{BB962C8B-B14F-4D97-AF65-F5344CB8AC3E}">
        <p14:creationId xmlns:p14="http://schemas.microsoft.com/office/powerpoint/2010/main" val="264069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Linea Konsultit Oy</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DAC94-CEA5-4354-9DD8-D95D8DD25042}" type="slidenum">
              <a:rPr lang="fi-FI" smtClean="0"/>
              <a:t>‹#›</a:t>
            </a:fld>
            <a:endParaRPr lang="fi-FI"/>
          </a:p>
        </p:txBody>
      </p:sp>
    </p:spTree>
    <p:extLst>
      <p:ext uri="{BB962C8B-B14F-4D97-AF65-F5344CB8AC3E}">
        <p14:creationId xmlns:p14="http://schemas.microsoft.com/office/powerpoint/2010/main" val="97260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2" r:id="rId4"/>
    <p:sldLayoutId id="2147483664" r:id="rId5"/>
    <p:sldLayoutId id="2147483663" r:id="rId6"/>
    <p:sldLayoutId id="2147483665" r:id="rId7"/>
    <p:sldLayoutId id="2147483666" r:id="rId8"/>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72"/>
            <a:ext cx="9144000" cy="6857999"/>
          </a:xfrm>
          <a:prstGeom prst="rect">
            <a:avLst/>
          </a:prstGeom>
        </p:spPr>
      </p:pic>
      <p:sp>
        <p:nvSpPr>
          <p:cNvPr id="4" name="Suorakulmio 3"/>
          <p:cNvSpPr/>
          <p:nvPr/>
        </p:nvSpPr>
        <p:spPr>
          <a:xfrm>
            <a:off x="1727684" y="3035130"/>
            <a:ext cx="5688632" cy="208823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3" name="Tekstiruutu 2"/>
          <p:cNvSpPr txBox="1"/>
          <p:nvPr/>
        </p:nvSpPr>
        <p:spPr>
          <a:xfrm>
            <a:off x="2071263" y="3212976"/>
            <a:ext cx="4895186" cy="2677656"/>
          </a:xfrm>
          <a:prstGeom prst="rect">
            <a:avLst/>
          </a:prstGeom>
          <a:noFill/>
        </p:spPr>
        <p:txBody>
          <a:bodyPr wrap="none" rtlCol="0">
            <a:spAutoFit/>
          </a:bodyPr>
          <a:lstStyle/>
          <a:p>
            <a:r>
              <a:rPr lang="fi-FI" sz="3000" dirty="0">
                <a:effectLst>
                  <a:outerShdw blurRad="38100" dist="38100" dir="2700000" algn="tl">
                    <a:srgbClr val="C0C0C0"/>
                  </a:outerShdw>
                </a:effectLst>
              </a:rPr>
              <a:t>UUDENMAAN ELY-KESKUKSEN</a:t>
            </a:r>
          </a:p>
          <a:p>
            <a:r>
              <a:rPr lang="fi-FI" sz="3000" dirty="0">
                <a:effectLst>
                  <a:outerShdw blurRad="38100" dist="38100" dir="2700000" algn="tl">
                    <a:srgbClr val="C0C0C0"/>
                  </a:outerShdw>
                </a:effectLst>
              </a:rPr>
              <a:t>MAANTIEVERKON</a:t>
            </a:r>
          </a:p>
          <a:p>
            <a:r>
              <a:rPr lang="fi-FI" sz="3000" dirty="0">
                <a:effectLst>
                  <a:outerShdw blurRad="38100" dist="38100" dir="2700000" algn="tl">
                    <a:srgbClr val="C0C0C0"/>
                  </a:outerShdw>
                </a:effectLst>
              </a:rPr>
              <a:t>SEUDULLINEN MERKITYS JA</a:t>
            </a:r>
          </a:p>
          <a:p>
            <a:r>
              <a:rPr lang="fi-FI" sz="3000" dirty="0">
                <a:effectLst>
                  <a:outerShdw blurRad="38100" dist="38100" dir="2700000" algn="tl">
                    <a:srgbClr val="C0C0C0"/>
                  </a:outerShdw>
                </a:effectLst>
              </a:rPr>
              <a:t>YKSITYISTIERAJAPINTA</a:t>
            </a:r>
          </a:p>
          <a:p>
            <a:endParaRPr lang="fi-FI" sz="2400" dirty="0">
              <a:effectLst>
                <a:outerShdw blurRad="38100" dist="38100" dir="2700000" algn="tl">
                  <a:srgbClr val="C0C0C0"/>
                </a:outerShdw>
              </a:effectLst>
            </a:endParaRPr>
          </a:p>
          <a:p>
            <a:r>
              <a:rPr lang="fi-FI" altLang="fi-FI" sz="2400" dirty="0"/>
              <a:t>Ohjausryhmän 1. kokous 20.12.2023</a:t>
            </a:r>
          </a:p>
        </p:txBody>
      </p:sp>
    </p:spTree>
    <p:extLst>
      <p:ext uri="{BB962C8B-B14F-4D97-AF65-F5344CB8AC3E}">
        <p14:creationId xmlns:p14="http://schemas.microsoft.com/office/powerpoint/2010/main" val="229548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17513" y="582613"/>
            <a:ext cx="8229600" cy="901700"/>
          </a:xfrm>
        </p:spPr>
        <p:txBody>
          <a:bodyPr/>
          <a:lstStyle/>
          <a:p>
            <a:pPr eaLnBrk="1" hangingPunct="1"/>
            <a:r>
              <a:rPr lang="fi-FI" altLang="fi-FI"/>
              <a:t>Osallistuminen ja vuoropuhelu</a:t>
            </a:r>
          </a:p>
        </p:txBody>
      </p:sp>
      <p:sp>
        <p:nvSpPr>
          <p:cNvPr id="18435"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E5C013CE-71BE-4D75-A2B7-52C056458FB2}" type="datetime1">
              <a:rPr lang="fi-FI" altLang="fi-FI" sz="1000" smtClean="0"/>
              <a:pPr>
                <a:spcBef>
                  <a:spcPct val="0"/>
                </a:spcBef>
                <a:buFontTx/>
                <a:buNone/>
              </a:pPr>
              <a:t>20.12.2023</a:t>
            </a:fld>
            <a:r>
              <a:rPr lang="fi-FI" altLang="fi-FI" sz="1000"/>
              <a:t> | sivu </a:t>
            </a:r>
            <a:fld id="{C0154136-B73C-42CC-9D12-341D10F5A616}" type="slidenum">
              <a:rPr lang="fi-FI" altLang="fi-FI" sz="1000" smtClean="0"/>
              <a:pPr>
                <a:spcBef>
                  <a:spcPct val="0"/>
                </a:spcBef>
                <a:buFontTx/>
                <a:buNone/>
              </a:pPr>
              <a:t>10</a:t>
            </a:fld>
            <a:endParaRPr lang="fi-FI" altLang="fi-FI" sz="1000"/>
          </a:p>
        </p:txBody>
      </p:sp>
      <p:sp>
        <p:nvSpPr>
          <p:cNvPr id="18436" name="Rectangle 3"/>
          <p:cNvSpPr txBox="1">
            <a:spLocks noChangeArrowheads="1"/>
          </p:cNvSpPr>
          <p:nvPr/>
        </p:nvSpPr>
        <p:spPr bwMode="auto">
          <a:xfrm>
            <a:off x="446088" y="16986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008091"/>
              </a:buClr>
            </a:pPr>
            <a:r>
              <a:rPr lang="fi-FI" altLang="fi-FI" sz="2200" dirty="0"/>
              <a:t>Ohjausryhmä:</a:t>
            </a:r>
          </a:p>
          <a:p>
            <a:pPr lvl="1" eaLnBrk="1" hangingPunct="1">
              <a:buClr>
                <a:srgbClr val="008091"/>
              </a:buClr>
            </a:pPr>
            <a:r>
              <a:rPr lang="fi-FI" altLang="fi-FI" sz="1800" dirty="0"/>
              <a:t>Ohjausryhmä koostuu ainakin seuraavista Uudenmaan ELY-keskusten ja konsultin edustajista:</a:t>
            </a:r>
          </a:p>
          <a:p>
            <a:pPr lvl="2" eaLnBrk="1" hangingPunct="1">
              <a:buClr>
                <a:srgbClr val="008091"/>
              </a:buClr>
            </a:pPr>
            <a:r>
              <a:rPr lang="fi-FI" altLang="fi-FI" sz="1600" dirty="0"/>
              <a:t>Elina Leukkunen (puheenjohtaja), UUDELY</a:t>
            </a:r>
          </a:p>
          <a:p>
            <a:pPr lvl="2" eaLnBrk="1" hangingPunct="1">
              <a:buClr>
                <a:srgbClr val="008091"/>
              </a:buClr>
            </a:pPr>
            <a:r>
              <a:rPr lang="fi-FI" altLang="fi-FI" sz="1600" dirty="0"/>
              <a:t>Jenni Rautiainen, UUDELY</a:t>
            </a:r>
          </a:p>
          <a:p>
            <a:pPr lvl="2" eaLnBrk="1" hangingPunct="1">
              <a:buClr>
                <a:srgbClr val="008091"/>
              </a:buClr>
            </a:pPr>
            <a:r>
              <a:rPr lang="fi-FI" altLang="fi-FI" sz="1600" dirty="0"/>
              <a:t>Mikko Seila, Linea Konsultit Oy</a:t>
            </a:r>
          </a:p>
          <a:p>
            <a:pPr lvl="2" eaLnBrk="1" hangingPunct="1">
              <a:buClr>
                <a:srgbClr val="008091"/>
              </a:buClr>
            </a:pPr>
            <a:r>
              <a:rPr lang="fi-FI" altLang="fi-FI" sz="1600" dirty="0"/>
              <a:t>Aleksi Krankka, Linea Konsultit Oy</a:t>
            </a:r>
          </a:p>
          <a:p>
            <a:pPr lvl="2" eaLnBrk="1" hangingPunct="1">
              <a:buClr>
                <a:srgbClr val="008091"/>
              </a:buClr>
            </a:pPr>
            <a:r>
              <a:rPr lang="fi-FI" altLang="fi-FI" sz="1600" dirty="0"/>
              <a:t>Sakari Somerpalo, Linea Konsultit Oy</a:t>
            </a:r>
          </a:p>
          <a:p>
            <a:pPr lvl="2" eaLnBrk="1" hangingPunct="1">
              <a:buClr>
                <a:srgbClr val="008091"/>
              </a:buClr>
            </a:pPr>
            <a:r>
              <a:rPr lang="fi-FI" altLang="fi-FI" sz="1600" dirty="0"/>
              <a:t>Mari Niemelä, Linea Konsultit Oy</a:t>
            </a:r>
          </a:p>
          <a:p>
            <a:pPr lvl="1">
              <a:buClr>
                <a:srgbClr val="008091"/>
              </a:buClr>
            </a:pPr>
            <a:r>
              <a:rPr lang="fi-FI" altLang="fi-FI" sz="2000" dirty="0"/>
              <a:t>Osa ohjausryhmän kokouksista on työpalaverimaisia.</a:t>
            </a:r>
          </a:p>
          <a:p>
            <a:pPr eaLnBrk="1" hangingPunct="1">
              <a:buClr>
                <a:srgbClr val="008091"/>
              </a:buClr>
            </a:pPr>
            <a:r>
              <a:rPr lang="fi-FI" altLang="fi-FI" sz="2200" dirty="0"/>
              <a:t>Ekstranet-sivut</a:t>
            </a:r>
          </a:p>
          <a:p>
            <a:pPr lvl="1" eaLnBrk="1" hangingPunct="1">
              <a:buClr>
                <a:srgbClr val="008091"/>
              </a:buClr>
            </a:pPr>
            <a:r>
              <a:rPr lang="fi-FI" altLang="fi-FI" sz="1800" dirty="0"/>
              <a:t>http://www.linea.fi/ekstranet/uudely_seudullinen_merkitys/</a:t>
            </a:r>
            <a:br>
              <a:rPr lang="fi-FI" altLang="fi-FI" sz="1800" dirty="0"/>
            </a:br>
            <a:r>
              <a:rPr lang="fi-FI" altLang="fi-FI" sz="1800" dirty="0"/>
              <a:t>(salasana=</a:t>
            </a:r>
            <a:r>
              <a:rPr lang="fi-FI" altLang="fi-FI" sz="1800" dirty="0" err="1"/>
              <a:t>uudelyseudmerk</a:t>
            </a:r>
            <a:r>
              <a:rPr lang="fi-FI" altLang="fi-FI" sz="1800" dirty="0"/>
              <a:t>)</a:t>
            </a:r>
          </a:p>
          <a:p>
            <a:pPr eaLnBrk="1" hangingPunct="1">
              <a:buClr>
                <a:srgbClr val="008091"/>
              </a:buClr>
            </a:pPr>
            <a:endParaRPr lang="fi-FI" altLang="fi-FI" sz="1800" dirty="0"/>
          </a:p>
          <a:p>
            <a:pPr lvl="1" eaLnBrk="1" hangingPunct="1">
              <a:buClr>
                <a:srgbClr val="008091"/>
              </a:buClr>
            </a:pPr>
            <a:endParaRPr lang="fi-FI" altLang="fi-FI" sz="1800" dirty="0"/>
          </a:p>
        </p:txBody>
      </p:sp>
    </p:spTree>
    <p:extLst>
      <p:ext uri="{BB962C8B-B14F-4D97-AF65-F5344CB8AC3E}">
        <p14:creationId xmlns:p14="http://schemas.microsoft.com/office/powerpoint/2010/main" val="354406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FE7B407F-A41A-E566-5B4E-6238D048937D}"/>
              </a:ext>
            </a:extLst>
          </p:cNvPr>
          <p:cNvSpPr/>
          <p:nvPr/>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a:extLst>
              <a:ext uri="{FF2B5EF4-FFF2-40B4-BE49-F238E27FC236}">
                <a16:creationId xmlns:a16="http://schemas.microsoft.com/office/drawing/2014/main" id="{81AE3631-92A5-6D3D-E3B3-2E9860054C5B}"/>
              </a:ext>
            </a:extLst>
          </p:cNvPr>
          <p:cNvPicPr>
            <a:picLocks noChangeAspect="1"/>
          </p:cNvPicPr>
          <p:nvPr/>
        </p:nvPicPr>
        <p:blipFill rotWithShape="1">
          <a:blip r:embed="rId2"/>
          <a:srcRect t="5810"/>
          <a:stretch/>
        </p:blipFill>
        <p:spPr>
          <a:xfrm>
            <a:off x="0" y="1219200"/>
            <a:ext cx="9144000" cy="4710112"/>
          </a:xfrm>
          <a:prstGeom prst="rect">
            <a:avLst/>
          </a:prstGeom>
        </p:spPr>
      </p:pic>
    </p:spTree>
    <p:extLst>
      <p:ext uri="{BB962C8B-B14F-4D97-AF65-F5344CB8AC3E}">
        <p14:creationId xmlns:p14="http://schemas.microsoft.com/office/powerpoint/2010/main" val="48108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17513" y="582613"/>
            <a:ext cx="8229600" cy="901700"/>
          </a:xfrm>
        </p:spPr>
        <p:txBody>
          <a:bodyPr rtlCol="0">
            <a:normAutofit/>
          </a:bodyPr>
          <a:lstStyle/>
          <a:p>
            <a:pPr eaLnBrk="1" fontAlgn="auto" hangingPunct="1">
              <a:spcAft>
                <a:spcPts val="0"/>
              </a:spcAft>
              <a:defRPr/>
            </a:pPr>
            <a:r>
              <a:rPr lang="fi-FI" altLang="fi-FI" dirty="0"/>
              <a:t>Kokouksessa keskusteltavia/sovittavia asioita</a:t>
            </a:r>
          </a:p>
        </p:txBody>
      </p:sp>
      <p:sp>
        <p:nvSpPr>
          <p:cNvPr id="13315" name="Rectangle 3"/>
          <p:cNvSpPr>
            <a:spLocks noGrp="1" noChangeArrowheads="1"/>
          </p:cNvSpPr>
          <p:nvPr>
            <p:ph type="body" idx="1"/>
          </p:nvPr>
        </p:nvSpPr>
        <p:spPr>
          <a:xfrm>
            <a:off x="446088" y="1698625"/>
            <a:ext cx="8229600" cy="4525963"/>
          </a:xfrm>
        </p:spPr>
        <p:txBody>
          <a:bodyPr>
            <a:normAutofit/>
          </a:bodyPr>
          <a:lstStyle/>
          <a:p>
            <a:pPr eaLnBrk="1" hangingPunct="1">
              <a:buClr>
                <a:srgbClr val="008091"/>
              </a:buClr>
            </a:pPr>
            <a:r>
              <a:rPr lang="fi-FI" altLang="fi-FI" sz="1400" dirty="0"/>
              <a:t>Lähtöaineisto</a:t>
            </a:r>
          </a:p>
          <a:p>
            <a:pPr lvl="1">
              <a:buClr>
                <a:srgbClr val="008091"/>
              </a:buClr>
            </a:pPr>
            <a:r>
              <a:rPr lang="fi-FI" altLang="fi-FI" sz="1400" dirty="0"/>
              <a:t>Merkittävyysluokitustyön kautta lähtöaineistojen käyttösitoumukset (RHR, rakennukset ja ikätiedot + maitoreitit + puukuljetukset + YKR + eläintilat) </a:t>
            </a:r>
            <a:r>
              <a:rPr lang="fi-FI" altLang="fi-FI" sz="1400" dirty="0">
                <a:sym typeface="Wingdings" panose="05000000000000000000" pitchFamily="2" charset="2"/>
              </a:rPr>
              <a:t> saako käyttää välillisesti tässä työssä?</a:t>
            </a:r>
          </a:p>
          <a:p>
            <a:pPr lvl="1">
              <a:buClr>
                <a:srgbClr val="008091"/>
              </a:buClr>
            </a:pPr>
            <a:r>
              <a:rPr lang="fi-FI" altLang="fi-FI" sz="1400" dirty="0">
                <a:sym typeface="Wingdings" panose="05000000000000000000" pitchFamily="2" charset="2"/>
              </a:rPr>
              <a:t>Aluevastaavat, mitä halutaan ja missä vaiheessa?  alustavien tulosten yhteydessä?</a:t>
            </a:r>
          </a:p>
          <a:p>
            <a:pPr>
              <a:buClr>
                <a:srgbClr val="008091"/>
              </a:buClr>
            </a:pPr>
            <a:r>
              <a:rPr lang="fi-FI" altLang="fi-FI" sz="1400" dirty="0"/>
              <a:t>Huoltovarmuuskohteet? Mitä otetaan mukaan ja saako esittää?</a:t>
            </a:r>
          </a:p>
          <a:p>
            <a:pPr>
              <a:buClr>
                <a:srgbClr val="008091"/>
              </a:buClr>
            </a:pPr>
            <a:r>
              <a:rPr lang="fi-FI" altLang="fi-FI" sz="1400" dirty="0"/>
              <a:t>Kuntien tiedottaminen työn käynnistymisestä</a:t>
            </a:r>
          </a:p>
          <a:p>
            <a:pPr lvl="1">
              <a:buClr>
                <a:srgbClr val="008091"/>
              </a:buClr>
            </a:pPr>
            <a:r>
              <a:rPr lang="fi-FI" altLang="fi-FI" sz="1400" dirty="0"/>
              <a:t>Työn tausta, tavoitteet, alustava sisältö, menetelmät </a:t>
            </a:r>
            <a:r>
              <a:rPr lang="fi-FI" altLang="fi-FI" sz="1400" dirty="0">
                <a:sym typeface="Wingdings" panose="05000000000000000000" pitchFamily="2" charset="2"/>
              </a:rPr>
              <a:t> painotus tähän?</a:t>
            </a:r>
            <a:endParaRPr lang="fi-FI" altLang="fi-FI" sz="1400" dirty="0"/>
          </a:p>
          <a:p>
            <a:pPr lvl="1">
              <a:buClr>
                <a:srgbClr val="008091"/>
              </a:buClr>
            </a:pPr>
            <a:r>
              <a:rPr lang="fi-FI" altLang="fi-FI" sz="1400" dirty="0"/>
              <a:t>Kunnilla mahdollisuus antaa evästyksiä päivityskierrokselle em. pohjalta</a:t>
            </a:r>
          </a:p>
          <a:p>
            <a:pPr lvl="1">
              <a:buClr>
                <a:srgbClr val="008091"/>
              </a:buClr>
            </a:pPr>
            <a:r>
              <a:rPr lang="fi-FI" altLang="fi-FI" sz="1400" dirty="0"/>
              <a:t>Mitä halutaan vastaukseksi? Helposti vastauksena tulee listaus maanteistä, jotka pitää säilyttää maanteinä.</a:t>
            </a:r>
          </a:p>
          <a:p>
            <a:pPr lvl="1">
              <a:buClr>
                <a:srgbClr val="008091"/>
              </a:buClr>
            </a:pPr>
            <a:r>
              <a:rPr lang="fi-FI" altLang="fi-FI" sz="1400" dirty="0"/>
              <a:t>Vuoden 2015 työn kommentointi ei sovitusti ehkä järkevää, osa kuntien lausujista saattaa viitata toki siihen mikäli ovat työstä tietoisia</a:t>
            </a:r>
          </a:p>
          <a:p>
            <a:pPr>
              <a:buClr>
                <a:srgbClr val="008091"/>
              </a:buClr>
            </a:pPr>
            <a:r>
              <a:rPr lang="fi-FI" altLang="fi-FI" sz="1400" dirty="0"/>
              <a:t>Traficomin yksityistieselvityksen tilanne?</a:t>
            </a:r>
            <a:endParaRPr lang="fi-FI" altLang="fi-FI" sz="2000" dirty="0"/>
          </a:p>
          <a:p>
            <a:pPr>
              <a:buClr>
                <a:srgbClr val="008091"/>
              </a:buClr>
            </a:pPr>
            <a:r>
              <a:rPr lang="fi-FI" altLang="fi-FI" sz="2000" dirty="0"/>
              <a:t>Seuraava kokous</a:t>
            </a:r>
            <a:endParaRPr lang="fi-FI" altLang="fi-FI" sz="1400" dirty="0"/>
          </a:p>
        </p:txBody>
      </p:sp>
      <p:sp>
        <p:nvSpPr>
          <p:cNvPr id="13316"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C8E7031A-B746-48A7-8A98-409B9209CF26}" type="datetime1">
              <a:rPr lang="fi-FI" altLang="fi-FI" sz="1000" smtClean="0"/>
              <a:pPr>
                <a:spcBef>
                  <a:spcPct val="0"/>
                </a:spcBef>
                <a:buFontTx/>
                <a:buNone/>
              </a:pPr>
              <a:t>20.12.2023</a:t>
            </a:fld>
            <a:r>
              <a:rPr lang="fi-FI" altLang="fi-FI" sz="1000"/>
              <a:t> | sivu </a:t>
            </a:r>
            <a:fld id="{685BDA09-E656-4AFB-BB66-09701A1FD4E0}" type="slidenum">
              <a:rPr lang="fi-FI" altLang="fi-FI" sz="1000" smtClean="0"/>
              <a:pPr>
                <a:spcBef>
                  <a:spcPct val="0"/>
                </a:spcBef>
                <a:buFontTx/>
                <a:buNone/>
              </a:pPr>
              <a:t>2</a:t>
            </a:fld>
            <a:endParaRPr lang="fi-FI" altLang="fi-FI" sz="1000"/>
          </a:p>
        </p:txBody>
      </p:sp>
    </p:spTree>
    <p:extLst>
      <p:ext uri="{BB962C8B-B14F-4D97-AF65-F5344CB8AC3E}">
        <p14:creationId xmlns:p14="http://schemas.microsoft.com/office/powerpoint/2010/main" val="398767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17513" y="582613"/>
            <a:ext cx="8229600" cy="901700"/>
          </a:xfrm>
        </p:spPr>
        <p:txBody>
          <a:bodyPr rtlCol="0">
            <a:normAutofit/>
          </a:bodyPr>
          <a:lstStyle/>
          <a:p>
            <a:pPr eaLnBrk="1" fontAlgn="auto" hangingPunct="1">
              <a:spcAft>
                <a:spcPts val="0"/>
              </a:spcAft>
              <a:defRPr/>
            </a:pPr>
            <a:r>
              <a:rPr lang="fi-FI" altLang="fi-FI" dirty="0"/>
              <a:t>Muutokset tarkasteltavassa verkossa</a:t>
            </a:r>
          </a:p>
        </p:txBody>
      </p:sp>
      <p:sp>
        <p:nvSpPr>
          <p:cNvPr id="13316"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C8E7031A-B746-48A7-8A98-409B9209CF26}" type="datetime1">
              <a:rPr lang="fi-FI" altLang="fi-FI" sz="1000" smtClean="0"/>
              <a:pPr>
                <a:spcBef>
                  <a:spcPct val="0"/>
                </a:spcBef>
                <a:buFontTx/>
                <a:buNone/>
              </a:pPr>
              <a:t>20.12.2023</a:t>
            </a:fld>
            <a:r>
              <a:rPr lang="fi-FI" altLang="fi-FI" sz="1000"/>
              <a:t> | sivu </a:t>
            </a:r>
            <a:fld id="{685BDA09-E656-4AFB-BB66-09701A1FD4E0}" type="slidenum">
              <a:rPr lang="fi-FI" altLang="fi-FI" sz="1000" smtClean="0"/>
              <a:pPr>
                <a:spcBef>
                  <a:spcPct val="0"/>
                </a:spcBef>
                <a:buFontTx/>
                <a:buNone/>
              </a:pPr>
              <a:t>3</a:t>
            </a:fld>
            <a:endParaRPr lang="fi-FI" altLang="fi-FI" sz="1000"/>
          </a:p>
        </p:txBody>
      </p:sp>
      <p:pic>
        <p:nvPicPr>
          <p:cNvPr id="5" name="Kuva 4">
            <a:extLst>
              <a:ext uri="{FF2B5EF4-FFF2-40B4-BE49-F238E27FC236}">
                <a16:creationId xmlns:a16="http://schemas.microsoft.com/office/drawing/2014/main" id="{0C8CD40F-0A28-0C0F-3A86-AAF8D49F9D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5293" y="1340768"/>
            <a:ext cx="6588223" cy="4658635"/>
          </a:xfrm>
          <a:prstGeom prst="rect">
            <a:avLst/>
          </a:prstGeom>
        </p:spPr>
      </p:pic>
      <p:pic>
        <p:nvPicPr>
          <p:cNvPr id="7" name="Kuva 6">
            <a:extLst>
              <a:ext uri="{FF2B5EF4-FFF2-40B4-BE49-F238E27FC236}">
                <a16:creationId xmlns:a16="http://schemas.microsoft.com/office/drawing/2014/main" id="{93A55429-83E7-B801-3F1D-A7F52C56A3D0}"/>
              </a:ext>
            </a:extLst>
          </p:cNvPr>
          <p:cNvPicPr>
            <a:picLocks noChangeAspect="1"/>
          </p:cNvPicPr>
          <p:nvPr/>
        </p:nvPicPr>
        <p:blipFill>
          <a:blip r:embed="rId3"/>
          <a:stretch>
            <a:fillRect/>
          </a:stretch>
        </p:blipFill>
        <p:spPr>
          <a:xfrm>
            <a:off x="6300192" y="4581128"/>
            <a:ext cx="2105025" cy="1162050"/>
          </a:xfrm>
          <a:prstGeom prst="rect">
            <a:avLst/>
          </a:prstGeom>
          <a:solidFill>
            <a:schemeClr val="bg1"/>
          </a:solidFill>
        </p:spPr>
      </p:pic>
    </p:spTree>
    <p:extLst>
      <p:ext uri="{BB962C8B-B14F-4D97-AF65-F5344CB8AC3E}">
        <p14:creationId xmlns:p14="http://schemas.microsoft.com/office/powerpoint/2010/main" val="139348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7513" y="582613"/>
            <a:ext cx="8229600" cy="901700"/>
          </a:xfrm>
        </p:spPr>
        <p:txBody>
          <a:bodyPr/>
          <a:lstStyle/>
          <a:p>
            <a:pPr eaLnBrk="1" hangingPunct="1"/>
            <a:r>
              <a:rPr lang="fi-FI" altLang="fi-FI" dirty="0"/>
              <a:t>Työn tausta, tavoitteet ja hyödyntäminen</a:t>
            </a:r>
          </a:p>
        </p:txBody>
      </p:sp>
      <p:sp>
        <p:nvSpPr>
          <p:cNvPr id="14339" name="Rectangle 3"/>
          <p:cNvSpPr>
            <a:spLocks noGrp="1" noChangeArrowheads="1"/>
          </p:cNvSpPr>
          <p:nvPr>
            <p:ph type="body" idx="1"/>
          </p:nvPr>
        </p:nvSpPr>
        <p:spPr>
          <a:xfrm>
            <a:off x="446088" y="1698625"/>
            <a:ext cx="8229600" cy="4525963"/>
          </a:xfrm>
        </p:spPr>
        <p:txBody>
          <a:bodyPr>
            <a:noAutofit/>
          </a:bodyPr>
          <a:lstStyle/>
          <a:p>
            <a:pPr>
              <a:buClr>
                <a:srgbClr val="008091"/>
              </a:buClr>
            </a:pPr>
            <a:r>
              <a:rPr lang="fi-FI" sz="1400" dirty="0"/>
              <a:t>Maankäyttö- ja rakennuslain mukaan paikallista liikennettä välittävät maantiet osoitetaan asemakaavoissa katuina. Asemakaavoituksen edetessä ja taajama-alueiden laajentuessa nyt seudullista liikennettä välittävät maantiet pyritään paikallisen liikenteen kasvaessa muuttamaan maanteistä kaduiksi.</a:t>
            </a:r>
          </a:p>
          <a:p>
            <a:pPr>
              <a:buClr>
                <a:srgbClr val="008091"/>
              </a:buClr>
            </a:pPr>
            <a:r>
              <a:rPr lang="fi-FI" sz="1400" dirty="0"/>
              <a:t>Uudenmaan ELY-keskuksen maantieverkon seudullista merkitystä tarkasteltiin vuosina 2013–2015 case-alueiden ja -vaiheiden kautta. Viimeisimmässä vuonna 2015 laaditussa työssä tarkastelussa olivat Kanta-Hämeen maakunta ja Uudenmaan maakunnan reuna-alueet. Työn yhteydessä aiemmissa vaiheissa tehdyt maantieverkon laajuustarkastelut myös yhtenäistettiin.</a:t>
            </a:r>
          </a:p>
          <a:p>
            <a:pPr>
              <a:buClr>
                <a:srgbClr val="008091"/>
              </a:buClr>
            </a:pPr>
            <a:r>
              <a:rPr lang="fi-FI" sz="1400" dirty="0"/>
              <a:t>Tarkasteluissa Uudenmaan ELY-keskuksen maantieverkkoa tarkasteltiin yhtenäisin kriteerein, jotka kuvasivat liikenteen koostumuksen seudullisuutta, väylän seudullista merkitystä aluerakenteessa sekä työmatkojen seudullisuutta. Tarkastelun perusteella löydettiin ne tiejaksot, joiden osoittaminen ja säilyttäminen asemakaavoissa maanteinä on perusteltua merkittävän seudullisen liikenteen näkökulmasta.</a:t>
            </a:r>
          </a:p>
          <a:p>
            <a:pPr eaLnBrk="1" hangingPunct="1">
              <a:buClr>
                <a:srgbClr val="008091"/>
              </a:buClr>
            </a:pPr>
            <a:r>
              <a:rPr lang="fi-FI" sz="1400" dirty="0"/>
              <a:t>Edellisen vuonna 2015 valmistuneen selvityksen jälkeen toimintaympäristö on muuttunut taajama-alueiden laajentumisen ja maanteiden paikallisen liikenteen roolin kasvamisen sekä esimerkiksi tieosoiteverkkomuutosten myötä. Lisäksi Uudenmaan ELY-keskuksen toiminta-alueeseen on liittynyt Iitin kunta, jonka alueelta maantieverkkoa on tarkasteltu ainoastaan alkuperäisen vuonna 2001 laaditun työn kautta. Näin ollen maantieverkon seudullisen merkityksen päivitys on tullut ajankohtaiseksi. Nyt tehtävän työn yhteydessä tarkastellaan maantieverkon seudullisen merkityksen lisäksi </a:t>
            </a:r>
            <a:r>
              <a:rPr lang="fi-FI" sz="1400" dirty="0" err="1"/>
              <a:t>ylesipiirteisesti</a:t>
            </a:r>
            <a:r>
              <a:rPr lang="fi-FI" sz="1400" dirty="0"/>
              <a:t> maantie/yksityistierajapintaa tunnistamalla mahdollisesti lakkautettavat maantieosuudet.</a:t>
            </a:r>
          </a:p>
          <a:p>
            <a:pPr eaLnBrk="1" hangingPunct="1">
              <a:buClr>
                <a:srgbClr val="008091"/>
              </a:buClr>
            </a:pPr>
            <a:r>
              <a:rPr lang="fi-FI" sz="1400" dirty="0"/>
              <a:t>Työn tuloksia on hyödynnetty toiminnallisen ja hallinnollisen luokituksen määrittelyissä</a:t>
            </a:r>
            <a:br>
              <a:rPr lang="fi-FI" sz="1400" dirty="0"/>
            </a:br>
            <a:r>
              <a:rPr lang="fi-FI" sz="1400" dirty="0"/>
              <a:t>ja kuntien vuoropuhelussa liittyen maankäytön suunnitteluun.</a:t>
            </a:r>
            <a:endParaRPr lang="fi-FI" altLang="fi-FI" sz="1400" dirty="0"/>
          </a:p>
        </p:txBody>
      </p:sp>
      <p:sp>
        <p:nvSpPr>
          <p:cNvPr id="14340"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171837C0-A444-4FE1-A7E2-3F0E2FF8CF7E}" type="datetime1">
              <a:rPr lang="fi-FI" altLang="fi-FI" sz="1000" smtClean="0"/>
              <a:pPr>
                <a:spcBef>
                  <a:spcPct val="0"/>
                </a:spcBef>
                <a:buFontTx/>
                <a:buNone/>
              </a:pPr>
              <a:t>20.12.2023</a:t>
            </a:fld>
            <a:r>
              <a:rPr lang="fi-FI" altLang="fi-FI" sz="1000"/>
              <a:t> | sivu </a:t>
            </a:r>
            <a:fld id="{C68CE450-C0C4-4716-9ED7-394316BDC05C}" type="slidenum">
              <a:rPr lang="fi-FI" altLang="fi-FI" sz="1000" smtClean="0"/>
              <a:pPr>
                <a:spcBef>
                  <a:spcPct val="0"/>
                </a:spcBef>
                <a:buFontTx/>
                <a:buNone/>
              </a:pPr>
              <a:t>4</a:t>
            </a:fld>
            <a:endParaRPr lang="fi-FI" altLang="fi-FI" sz="1000"/>
          </a:p>
        </p:txBody>
      </p:sp>
    </p:spTree>
    <p:extLst>
      <p:ext uri="{BB962C8B-B14F-4D97-AF65-F5344CB8AC3E}">
        <p14:creationId xmlns:p14="http://schemas.microsoft.com/office/powerpoint/2010/main" val="239727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7513" y="582613"/>
            <a:ext cx="8229600" cy="901700"/>
          </a:xfrm>
        </p:spPr>
        <p:txBody>
          <a:bodyPr>
            <a:normAutofit fontScale="90000"/>
          </a:bodyPr>
          <a:lstStyle/>
          <a:p>
            <a:pPr eaLnBrk="1" hangingPunct="1"/>
            <a:r>
              <a:rPr lang="fi-FI" altLang="fi-FI" dirty="0"/>
              <a:t>Työn sisältö ja menetelmät (seudullinen merkitys)</a:t>
            </a:r>
          </a:p>
        </p:txBody>
      </p:sp>
      <p:sp>
        <p:nvSpPr>
          <p:cNvPr id="14339" name="Rectangle 3"/>
          <p:cNvSpPr>
            <a:spLocks noGrp="1" noChangeArrowheads="1"/>
          </p:cNvSpPr>
          <p:nvPr>
            <p:ph type="body" idx="1"/>
          </p:nvPr>
        </p:nvSpPr>
        <p:spPr>
          <a:xfrm>
            <a:off x="446088" y="1698625"/>
            <a:ext cx="8229600" cy="4525963"/>
          </a:xfrm>
        </p:spPr>
        <p:txBody>
          <a:bodyPr>
            <a:noAutofit/>
          </a:bodyPr>
          <a:lstStyle/>
          <a:p>
            <a:pPr>
              <a:buClr>
                <a:srgbClr val="008091"/>
              </a:buClr>
            </a:pPr>
            <a:r>
              <a:rPr lang="fi-FI" sz="1400" dirty="0"/>
              <a:t>Maantieverkon paikallisuutta sekä seudullista merkitystä tarkastellaan yhtenäisin, aiemmilta kierroksilta hyväksi havaittujen, kriteerein ja käyttäen apuna paikkatietotarkasteluja seuraavista mittareista:</a:t>
            </a:r>
          </a:p>
          <a:p>
            <a:pPr lvl="1">
              <a:buClr>
                <a:srgbClr val="008091"/>
              </a:buClr>
            </a:pPr>
            <a:r>
              <a:rPr lang="fi-FI" sz="1400" dirty="0">
                <a:latin typeface="Calibri" panose="020F0502020204030204" pitchFamily="34" charset="0"/>
              </a:rPr>
              <a:t>Liikennemäärät (KVL, KVLRAS, KAVL)</a:t>
            </a:r>
          </a:p>
          <a:p>
            <a:pPr lvl="1">
              <a:buClr>
                <a:srgbClr val="008091"/>
              </a:buClr>
            </a:pPr>
            <a:r>
              <a:rPr lang="fi-FI" sz="1400" dirty="0">
                <a:latin typeface="Calibri" panose="020F0502020204030204" pitchFamily="34" charset="0"/>
              </a:rPr>
              <a:t>Asemakaava-alueet</a:t>
            </a:r>
          </a:p>
          <a:p>
            <a:pPr lvl="1">
              <a:buClr>
                <a:srgbClr val="008091"/>
              </a:buClr>
            </a:pPr>
            <a:r>
              <a:rPr lang="fi-FI" sz="1400" dirty="0">
                <a:latin typeface="Calibri" panose="020F0502020204030204" pitchFamily="34" charset="0"/>
              </a:rPr>
              <a:t>Taajama-alueet (YKR)</a:t>
            </a:r>
          </a:p>
          <a:p>
            <a:pPr lvl="1">
              <a:buClr>
                <a:srgbClr val="008091"/>
              </a:buClr>
            </a:pPr>
            <a:r>
              <a:rPr lang="fi-FI" sz="1400" dirty="0">
                <a:latin typeface="Calibri" panose="020F0502020204030204" pitchFamily="34" charset="0"/>
              </a:rPr>
              <a:t>Työmatkat (YKR)</a:t>
            </a:r>
          </a:p>
          <a:p>
            <a:pPr lvl="1">
              <a:buClr>
                <a:srgbClr val="008091"/>
              </a:buClr>
            </a:pPr>
            <a:r>
              <a:rPr lang="fi-FI" sz="1400" dirty="0">
                <a:latin typeface="Calibri" panose="020F0502020204030204" pitchFamily="34" charset="0"/>
              </a:rPr>
              <a:t>Valtakunnallisesti merkittävät liikenteelliset kohteet (mm. lentokentät, satamat, matkakeskukset, huoltovarmuuskohteet)</a:t>
            </a:r>
          </a:p>
          <a:p>
            <a:pPr lvl="1">
              <a:buClr>
                <a:srgbClr val="008091"/>
              </a:buClr>
            </a:pPr>
            <a:r>
              <a:rPr lang="fi-FI" sz="1400" dirty="0">
                <a:latin typeface="Calibri" panose="020F0502020204030204" pitchFamily="34" charset="0"/>
              </a:rPr>
              <a:t>Aluerakenne / keskusverkon luokittelu</a:t>
            </a:r>
          </a:p>
          <a:p>
            <a:pPr lvl="1">
              <a:buClr>
                <a:srgbClr val="008091"/>
              </a:buClr>
            </a:pPr>
            <a:r>
              <a:rPr lang="fi-FI" sz="1400" dirty="0">
                <a:latin typeface="Calibri" panose="020F0502020204030204" pitchFamily="34" charset="0"/>
              </a:rPr>
              <a:t>Liikenteen koostumus (seudullisen liikenteen määrä ja sen osuus kokonaisliikennemäärästä)</a:t>
            </a:r>
          </a:p>
          <a:p>
            <a:pPr>
              <a:buClr>
                <a:srgbClr val="008091"/>
              </a:buClr>
            </a:pPr>
            <a:r>
              <a:rPr lang="fi-FI" sz="1400" dirty="0"/>
              <a:t>Tarkasteluissa hyödynnetään lisäksi juuri valmistuneen Uudenmaan ELY-keskuksen maantieverkon merkittävyysluokitus -projektin yhteydessä kerättyjä lähtötietoja ja saavutettuja tuloksia.</a:t>
            </a:r>
          </a:p>
          <a:p>
            <a:pPr>
              <a:buClr>
                <a:srgbClr val="008091"/>
              </a:buClr>
            </a:pPr>
            <a:r>
              <a:rPr lang="fi-FI" sz="1400" dirty="0"/>
              <a:t>Kehä III:n sisäpuoli jätetään tarkasteluista pois.</a:t>
            </a:r>
          </a:p>
          <a:p>
            <a:pPr>
              <a:buClr>
                <a:srgbClr val="008091"/>
              </a:buClr>
            </a:pPr>
            <a:endParaRPr lang="fi-FI" sz="1400" dirty="0"/>
          </a:p>
        </p:txBody>
      </p:sp>
      <p:sp>
        <p:nvSpPr>
          <p:cNvPr id="14340"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171837C0-A444-4FE1-A7E2-3F0E2FF8CF7E}" type="datetime1">
              <a:rPr lang="fi-FI" altLang="fi-FI" sz="1000" smtClean="0"/>
              <a:pPr>
                <a:spcBef>
                  <a:spcPct val="0"/>
                </a:spcBef>
                <a:buFontTx/>
                <a:buNone/>
              </a:pPr>
              <a:t>20.12.2023</a:t>
            </a:fld>
            <a:r>
              <a:rPr lang="fi-FI" altLang="fi-FI" sz="1000"/>
              <a:t> | sivu </a:t>
            </a:r>
            <a:fld id="{C68CE450-C0C4-4716-9ED7-394316BDC05C}" type="slidenum">
              <a:rPr lang="fi-FI" altLang="fi-FI" sz="1000" smtClean="0"/>
              <a:pPr>
                <a:spcBef>
                  <a:spcPct val="0"/>
                </a:spcBef>
                <a:buFontTx/>
                <a:buNone/>
              </a:pPr>
              <a:t>5</a:t>
            </a:fld>
            <a:endParaRPr lang="fi-FI" altLang="fi-FI" sz="1000"/>
          </a:p>
        </p:txBody>
      </p:sp>
    </p:spTree>
    <p:extLst>
      <p:ext uri="{BB962C8B-B14F-4D97-AF65-F5344CB8AC3E}">
        <p14:creationId xmlns:p14="http://schemas.microsoft.com/office/powerpoint/2010/main" val="10782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7513" y="582613"/>
            <a:ext cx="8229600" cy="901700"/>
          </a:xfrm>
        </p:spPr>
        <p:txBody>
          <a:bodyPr>
            <a:normAutofit/>
          </a:bodyPr>
          <a:lstStyle/>
          <a:p>
            <a:pPr eaLnBrk="1" hangingPunct="1"/>
            <a:r>
              <a:rPr lang="fi-FI" altLang="fi-FI" dirty="0"/>
              <a:t>Työn sisältö ja menetelmät (yksityistierajapinta)</a:t>
            </a:r>
          </a:p>
        </p:txBody>
      </p:sp>
      <p:sp>
        <p:nvSpPr>
          <p:cNvPr id="14339" name="Rectangle 3"/>
          <p:cNvSpPr>
            <a:spLocks noGrp="1" noChangeArrowheads="1"/>
          </p:cNvSpPr>
          <p:nvPr>
            <p:ph type="body" idx="1"/>
          </p:nvPr>
        </p:nvSpPr>
        <p:spPr>
          <a:xfrm>
            <a:off x="446088" y="1698625"/>
            <a:ext cx="8229600" cy="4525963"/>
          </a:xfrm>
        </p:spPr>
        <p:txBody>
          <a:bodyPr>
            <a:noAutofit/>
          </a:bodyPr>
          <a:lstStyle/>
          <a:p>
            <a:pPr>
              <a:buClr>
                <a:srgbClr val="008091"/>
              </a:buClr>
            </a:pPr>
            <a:r>
              <a:rPr lang="fi-FI" sz="1000" dirty="0"/>
              <a:t>Väyläviraston ohjeessa maantie- ja ratahankkeiden lakisääteisten suunnitelmien hallinnollisesta käsittelystä (Väyläviraston 2021) mukaan asemakaava-alueen ulkopuolella oleva maantie voidaan lakkauttaa, jos sitä ei enää tarvita yleiseen liikenteeseen. Tämä päätös perustuu huolelliseen arviointiin, joka ottaa huomioon säännöllisen henkilö- ja tavaraliikenteen, tien verkollisen aseman sekä kausittaiset liikennetarpeet. Lakkauttamisesta laaditaan tiesuunnitelma, joka hyväksytään liikenne- ja viestintävirasto Traficomissa, ja vastuu lakkautetun tien ylläpidosta siirtyy yksityiselle tienpitäjälle. </a:t>
            </a:r>
          </a:p>
          <a:p>
            <a:pPr>
              <a:buClr>
                <a:srgbClr val="008091"/>
              </a:buClr>
            </a:pPr>
            <a:r>
              <a:rPr lang="fi-FI" sz="1000" dirty="0"/>
              <a:t>Väyläviraston ja Traficomin määrittelemä toimintamallin (Pasanen 2023) mukaan yleisen liikenteen tarpeen mukaisen palvelutehtävän arviointi tehdään liikennejärjestelmästä ja maanteistä annetun lain ja sen perustelujen mukaisesti käyttämällä arvioinnissa tukena Väyläviraston määrittämiä merkittävyystekijöitä:</a:t>
            </a:r>
          </a:p>
          <a:p>
            <a:pPr>
              <a:buClr>
                <a:srgbClr val="008091"/>
              </a:buClr>
            </a:pPr>
            <a:r>
              <a:rPr lang="fi-FI" sz="1000" dirty="0"/>
              <a:t> Säännöllinen henkilöliikenne (päivittäiset matkaketjut): </a:t>
            </a:r>
          </a:p>
          <a:p>
            <a:pPr lvl="1">
              <a:buClr>
                <a:srgbClr val="008091"/>
              </a:buClr>
            </a:pPr>
            <a:r>
              <a:rPr lang="fi-FI" sz="1000" dirty="0">
                <a:latin typeface="Calibri" panose="020F0502020204030204" pitchFamily="34" charset="0"/>
              </a:rPr>
              <a:t>KVL </a:t>
            </a:r>
          </a:p>
          <a:p>
            <a:pPr lvl="1">
              <a:buClr>
                <a:srgbClr val="008091"/>
              </a:buClr>
            </a:pPr>
            <a:r>
              <a:rPr lang="fi-FI" sz="1000" dirty="0">
                <a:latin typeface="Calibri" panose="020F0502020204030204" pitchFamily="34" charset="0"/>
              </a:rPr>
              <a:t>Joukkoliikenteen vakiovuorot </a:t>
            </a:r>
          </a:p>
          <a:p>
            <a:pPr lvl="1">
              <a:buClr>
                <a:srgbClr val="008091"/>
              </a:buClr>
            </a:pPr>
            <a:r>
              <a:rPr lang="fi-FI" sz="1000" dirty="0">
                <a:latin typeface="Calibri" panose="020F0502020204030204" pitchFamily="34" charset="0"/>
              </a:rPr>
              <a:t>Koulukuljetusreitit </a:t>
            </a:r>
          </a:p>
          <a:p>
            <a:pPr lvl="1">
              <a:buClr>
                <a:srgbClr val="008091"/>
              </a:buClr>
            </a:pPr>
            <a:r>
              <a:rPr lang="fi-FI" sz="1000" dirty="0">
                <a:latin typeface="Calibri" panose="020F0502020204030204" pitchFamily="34" charset="0"/>
              </a:rPr>
              <a:t>Työmatkaliikenteen reitit</a:t>
            </a:r>
            <a:r>
              <a:rPr lang="fi-FI" sz="1000" dirty="0">
                <a:effectLst/>
                <a:latin typeface="Rotis Sans Serif Std" panose="020B0503030202020304" pitchFamily="34" charset="0"/>
                <a:ea typeface="Times New Roman" panose="02020603050405020304" pitchFamily="18" charset="0"/>
              </a:rPr>
              <a:t> </a:t>
            </a:r>
            <a:endParaRPr lang="fi-FI" sz="1000" dirty="0">
              <a:effectLst/>
              <a:latin typeface="Times New Roman" panose="02020603050405020304" pitchFamily="18" charset="0"/>
              <a:ea typeface="Times New Roman" panose="02020603050405020304" pitchFamily="18" charset="0"/>
            </a:endParaRPr>
          </a:p>
          <a:p>
            <a:pPr>
              <a:buClr>
                <a:srgbClr val="008091"/>
              </a:buClr>
            </a:pPr>
            <a:r>
              <a:rPr lang="fi-FI" sz="1000" dirty="0"/>
              <a:t>Säännöllinen tavaraliikenne (säännölliset kuljetusketjut): </a:t>
            </a:r>
          </a:p>
          <a:p>
            <a:pPr lvl="1">
              <a:buClr>
                <a:srgbClr val="008091"/>
              </a:buClr>
            </a:pPr>
            <a:r>
              <a:rPr lang="fi-FI" sz="1000" dirty="0">
                <a:latin typeface="Calibri" panose="020F0502020204030204" pitchFamily="34" charset="0"/>
              </a:rPr>
              <a:t>KVLRAS </a:t>
            </a:r>
          </a:p>
          <a:p>
            <a:pPr lvl="1">
              <a:buClr>
                <a:srgbClr val="008091"/>
              </a:buClr>
            </a:pPr>
            <a:r>
              <a:rPr lang="fi-FI" sz="1000" dirty="0">
                <a:latin typeface="Calibri" panose="020F0502020204030204" pitchFamily="34" charset="0"/>
              </a:rPr>
              <a:t>Maatalous (maatila, maidon kuljetus, eläintila, kalatalous, poroteurastamo) </a:t>
            </a:r>
          </a:p>
          <a:p>
            <a:pPr lvl="1">
              <a:buClr>
                <a:srgbClr val="008091"/>
              </a:buClr>
            </a:pPr>
            <a:r>
              <a:rPr lang="fi-FI" sz="1000" dirty="0">
                <a:latin typeface="Calibri" panose="020F0502020204030204" pitchFamily="34" charset="0"/>
              </a:rPr>
              <a:t>Muut säännölliset kuljetukset (jätteen kuljetus ja kaatopaikat, elintarvikelaitos, tuotantolaitos, logistiikka, suurteollisuus, kaivoskuljetus)</a:t>
            </a:r>
          </a:p>
          <a:p>
            <a:pPr>
              <a:buClr>
                <a:srgbClr val="008091"/>
              </a:buClr>
            </a:pPr>
            <a:r>
              <a:rPr lang="fi-FI" sz="1000" dirty="0"/>
              <a:t>Verkollinen asema: </a:t>
            </a:r>
          </a:p>
          <a:p>
            <a:pPr lvl="1">
              <a:buClr>
                <a:srgbClr val="008091"/>
              </a:buClr>
            </a:pPr>
            <a:r>
              <a:rPr lang="fi-FI" sz="1000" dirty="0">
                <a:latin typeface="Calibri" panose="020F0502020204030204" pitchFamily="34" charset="0"/>
              </a:rPr>
              <a:t>Asiantuntija-arviona tehty verkollisen aseman analyysi (kuvaa tien roolia osana koko tieverkkoa) </a:t>
            </a:r>
          </a:p>
          <a:p>
            <a:pPr>
              <a:buClr>
                <a:srgbClr val="008091"/>
              </a:buClr>
            </a:pPr>
            <a:r>
              <a:rPr lang="fi-FI" sz="1000" dirty="0"/>
              <a:t>Kausittainen liikenne (tilapäisemmät/kausittaiset tarpeet): </a:t>
            </a:r>
          </a:p>
          <a:p>
            <a:pPr lvl="1">
              <a:buClr>
                <a:srgbClr val="008091"/>
              </a:buClr>
            </a:pPr>
            <a:r>
              <a:rPr lang="fi-FI" sz="1000" dirty="0">
                <a:latin typeface="Calibri" panose="020F0502020204030204" pitchFamily="34" charset="0"/>
              </a:rPr>
              <a:t>Matkailu (matkailukohde, matkailureitti, kesän KVL) </a:t>
            </a:r>
          </a:p>
          <a:p>
            <a:pPr lvl="1">
              <a:buClr>
                <a:srgbClr val="008091"/>
              </a:buClr>
            </a:pPr>
            <a:r>
              <a:rPr lang="fi-FI" sz="1000" dirty="0">
                <a:latin typeface="Calibri" panose="020F0502020204030204" pitchFamily="34" charset="0"/>
              </a:rPr>
              <a:t>Kausittaiset kuljetukset (turpeen kuljetus, maa-aineksen kuljetus, viljan kuivaus säilytys ja kasvihuoneet, metsätalous, erikoiskuljetukset)</a:t>
            </a:r>
            <a:endParaRPr lang="fi-FI" sz="1000" dirty="0">
              <a:effectLst/>
              <a:latin typeface="Times New Roman" panose="02020603050405020304" pitchFamily="18" charset="0"/>
              <a:ea typeface="Times New Roman" panose="02020603050405020304" pitchFamily="18" charset="0"/>
            </a:endParaRPr>
          </a:p>
          <a:p>
            <a:pPr>
              <a:buClr>
                <a:srgbClr val="008091"/>
              </a:buClr>
            </a:pPr>
            <a:r>
              <a:rPr lang="fi-FI" sz="1000" dirty="0"/>
              <a:t>Rajapintatarkastelua varten lähes kaikki edellä mainitut merkittävyystekijät saadaan käyttöön Uudenmaan ELY-keskuksen tieverkon merkittävyysluokituksesta (2023). Tekijöiden pohjalta luodaan työn aikana kriteerit, joiden avulla voidaan tunnistaa mahdollisesti lakkautettavia tieosuuksia. Kriteeristön taustalla olevia tekijöitä voidaan tarvittaessa täydentää (esimerkiksi vapaa-ajan asunnot).</a:t>
            </a:r>
          </a:p>
          <a:p>
            <a:pPr>
              <a:buClr>
                <a:srgbClr val="008091"/>
              </a:buClr>
            </a:pPr>
            <a:endParaRPr lang="fi-FI" sz="1000" dirty="0"/>
          </a:p>
        </p:txBody>
      </p:sp>
      <p:sp>
        <p:nvSpPr>
          <p:cNvPr id="14340"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dirty="0"/>
              <a:t>Linea Konsultit Oy | </a:t>
            </a:r>
            <a:fld id="{171837C0-A444-4FE1-A7E2-3F0E2FF8CF7E}" type="datetime1">
              <a:rPr lang="fi-FI" altLang="fi-FI" sz="1000" smtClean="0"/>
              <a:pPr>
                <a:spcBef>
                  <a:spcPct val="0"/>
                </a:spcBef>
                <a:buFontTx/>
                <a:buNone/>
              </a:pPr>
              <a:t>20.12.2023</a:t>
            </a:fld>
            <a:r>
              <a:rPr lang="fi-FI" altLang="fi-FI" sz="1000" dirty="0"/>
              <a:t> | sivu </a:t>
            </a:r>
            <a:fld id="{C68CE450-C0C4-4716-9ED7-394316BDC05C}" type="slidenum">
              <a:rPr lang="fi-FI" altLang="fi-FI" sz="1000" smtClean="0"/>
              <a:pPr>
                <a:spcBef>
                  <a:spcPct val="0"/>
                </a:spcBef>
                <a:buFontTx/>
                <a:buNone/>
              </a:pPr>
              <a:t>6</a:t>
            </a:fld>
            <a:endParaRPr lang="fi-FI" altLang="fi-FI" sz="1000" dirty="0"/>
          </a:p>
        </p:txBody>
      </p:sp>
    </p:spTree>
    <p:extLst>
      <p:ext uri="{BB962C8B-B14F-4D97-AF65-F5344CB8AC3E}">
        <p14:creationId xmlns:p14="http://schemas.microsoft.com/office/powerpoint/2010/main" val="59661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7513" y="582613"/>
            <a:ext cx="8229600" cy="901700"/>
          </a:xfrm>
        </p:spPr>
        <p:txBody>
          <a:bodyPr/>
          <a:lstStyle/>
          <a:p>
            <a:pPr eaLnBrk="1" hangingPunct="1"/>
            <a:r>
              <a:rPr lang="fi-FI" altLang="fi-FI" dirty="0"/>
              <a:t>Työn lopputulos</a:t>
            </a:r>
          </a:p>
        </p:txBody>
      </p:sp>
      <p:sp>
        <p:nvSpPr>
          <p:cNvPr id="14339" name="Rectangle 3"/>
          <p:cNvSpPr>
            <a:spLocks noGrp="1" noChangeArrowheads="1"/>
          </p:cNvSpPr>
          <p:nvPr>
            <p:ph type="body" idx="1"/>
          </p:nvPr>
        </p:nvSpPr>
        <p:spPr>
          <a:xfrm>
            <a:off x="446088" y="1698625"/>
            <a:ext cx="8229600" cy="4525963"/>
          </a:xfrm>
        </p:spPr>
        <p:txBody>
          <a:bodyPr>
            <a:noAutofit/>
          </a:bodyPr>
          <a:lstStyle/>
          <a:p>
            <a:pPr>
              <a:buClr>
                <a:srgbClr val="008091"/>
              </a:buClr>
            </a:pPr>
            <a:r>
              <a:rPr lang="fi-FI" sz="1400" dirty="0"/>
              <a:t>Työn lopputuloksena syntyy päivitetty esitys Uudenmaan ELY-keskuksen toiminta-alueen maantieverkon seudullisesta merkityksestä. Alustavasti maantieverkko jaetaan aiemman mukaisesti kolmeen luokkaan, jotka ovat:</a:t>
            </a:r>
          </a:p>
          <a:p>
            <a:pPr lvl="1">
              <a:buClr>
                <a:srgbClr val="008091"/>
              </a:buClr>
            </a:pPr>
            <a:r>
              <a:rPr lang="fi-FI" sz="1400" dirty="0">
                <a:latin typeface="Calibri" panose="020F0502020204030204" pitchFamily="34" charset="0"/>
              </a:rPr>
              <a:t>Seudullinen tieverkko (kaavoissa LT-alue) ”</a:t>
            </a:r>
            <a:r>
              <a:rPr lang="fi-FI" sz="1400" b="1" dirty="0">
                <a:solidFill>
                  <a:srgbClr val="FF0000"/>
                </a:solidFill>
                <a:latin typeface="Calibri" panose="020F0502020204030204" pitchFamily="34" charset="0"/>
              </a:rPr>
              <a:t>PUNAINEN</a:t>
            </a:r>
            <a:r>
              <a:rPr lang="fi-FI" sz="1400" dirty="0">
                <a:latin typeface="Calibri" panose="020F0502020204030204" pitchFamily="34" charset="0"/>
              </a:rPr>
              <a:t>”</a:t>
            </a:r>
          </a:p>
          <a:p>
            <a:pPr lvl="1">
              <a:buClr>
                <a:srgbClr val="008091"/>
              </a:buClr>
            </a:pPr>
            <a:r>
              <a:rPr lang="fi-FI" sz="1400" dirty="0">
                <a:latin typeface="Calibri" panose="020F0502020204030204" pitchFamily="34" charset="0"/>
              </a:rPr>
              <a:t>Seudullinen tieverkko, vähäinen merkitys seututienä (kaavoissa joko LT-alue tai katualue) ”</a:t>
            </a:r>
            <a:r>
              <a:rPr lang="fi-FI" sz="1400" b="1" dirty="0">
                <a:solidFill>
                  <a:schemeClr val="accent4"/>
                </a:solidFill>
                <a:latin typeface="Calibri" panose="020F0502020204030204" pitchFamily="34" charset="0"/>
              </a:rPr>
              <a:t>PINKKI</a:t>
            </a:r>
            <a:r>
              <a:rPr lang="fi-FI" sz="1400" dirty="0">
                <a:latin typeface="Calibri" panose="020F0502020204030204" pitchFamily="34" charset="0"/>
              </a:rPr>
              <a:t>”</a:t>
            </a:r>
          </a:p>
          <a:p>
            <a:pPr lvl="1">
              <a:buClr>
                <a:srgbClr val="008091"/>
              </a:buClr>
            </a:pPr>
            <a:r>
              <a:rPr lang="fi-FI" sz="1400" dirty="0">
                <a:latin typeface="Calibri" panose="020F0502020204030204" pitchFamily="34" charset="0"/>
              </a:rPr>
              <a:t>Paikallinen tieverkko (kaavoissa katualue) ”</a:t>
            </a:r>
            <a:r>
              <a:rPr lang="fi-FI" sz="1400" b="1" dirty="0">
                <a:latin typeface="Calibri" panose="020F0502020204030204" pitchFamily="34" charset="0"/>
              </a:rPr>
              <a:t>MUSTA</a:t>
            </a:r>
            <a:r>
              <a:rPr lang="fi-FI" sz="1400" dirty="0">
                <a:latin typeface="Calibri" panose="020F0502020204030204" pitchFamily="34" charset="0"/>
              </a:rPr>
              <a:t>”</a:t>
            </a:r>
          </a:p>
          <a:p>
            <a:pPr>
              <a:buClr>
                <a:srgbClr val="008091"/>
              </a:buClr>
            </a:pPr>
            <a:r>
              <a:rPr lang="fi-FI" sz="1400" dirty="0"/>
              <a:t>Työssä ei ole kyse toiminnallisten luokitusten tarkasteluista eikä tarkasteltujen myötä maanteitä olla muuttamassa kaduiksi tai yksityisteiksi.</a:t>
            </a:r>
          </a:p>
          <a:p>
            <a:pPr>
              <a:buClr>
                <a:srgbClr val="008091"/>
              </a:buClr>
            </a:pPr>
            <a:endParaRPr lang="fi-FI" sz="1400" dirty="0"/>
          </a:p>
        </p:txBody>
      </p:sp>
      <p:sp>
        <p:nvSpPr>
          <p:cNvPr id="14340"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171837C0-A444-4FE1-A7E2-3F0E2FF8CF7E}" type="datetime1">
              <a:rPr lang="fi-FI" altLang="fi-FI" sz="1000" smtClean="0"/>
              <a:pPr>
                <a:spcBef>
                  <a:spcPct val="0"/>
                </a:spcBef>
                <a:buFontTx/>
                <a:buNone/>
              </a:pPr>
              <a:t>20.12.2023</a:t>
            </a:fld>
            <a:r>
              <a:rPr lang="fi-FI" altLang="fi-FI" sz="1000"/>
              <a:t> | sivu </a:t>
            </a:r>
            <a:fld id="{C68CE450-C0C4-4716-9ED7-394316BDC05C}" type="slidenum">
              <a:rPr lang="fi-FI" altLang="fi-FI" sz="1000" smtClean="0"/>
              <a:pPr>
                <a:spcBef>
                  <a:spcPct val="0"/>
                </a:spcBef>
                <a:buFontTx/>
                <a:buNone/>
              </a:pPr>
              <a:t>7</a:t>
            </a:fld>
            <a:endParaRPr lang="fi-FI" altLang="fi-FI" sz="1000"/>
          </a:p>
        </p:txBody>
      </p:sp>
    </p:spTree>
    <p:extLst>
      <p:ext uri="{BB962C8B-B14F-4D97-AF65-F5344CB8AC3E}">
        <p14:creationId xmlns:p14="http://schemas.microsoft.com/office/powerpoint/2010/main" val="142847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7513" y="582613"/>
            <a:ext cx="8229600" cy="901700"/>
          </a:xfrm>
        </p:spPr>
        <p:txBody>
          <a:bodyPr/>
          <a:lstStyle/>
          <a:p>
            <a:pPr eaLnBrk="1" hangingPunct="1"/>
            <a:r>
              <a:rPr lang="fi-FI" altLang="fi-FI" dirty="0"/>
              <a:t>Työn lopputuotteet</a:t>
            </a:r>
          </a:p>
        </p:txBody>
      </p:sp>
      <p:sp>
        <p:nvSpPr>
          <p:cNvPr id="14339" name="Rectangle 3"/>
          <p:cNvSpPr>
            <a:spLocks noGrp="1" noChangeArrowheads="1"/>
          </p:cNvSpPr>
          <p:nvPr>
            <p:ph type="body" idx="1"/>
          </p:nvPr>
        </p:nvSpPr>
        <p:spPr>
          <a:xfrm>
            <a:off x="446088" y="1698625"/>
            <a:ext cx="8229600" cy="4525963"/>
          </a:xfrm>
        </p:spPr>
        <p:txBody>
          <a:bodyPr>
            <a:noAutofit/>
          </a:bodyPr>
          <a:lstStyle/>
          <a:p>
            <a:pPr>
              <a:buClr>
                <a:srgbClr val="008091"/>
              </a:buClr>
            </a:pPr>
            <a:r>
              <a:rPr lang="fi-FI" sz="1400" dirty="0"/>
              <a:t>Työn tulokset koostetaan tiiviinä kalvosarjana, jossa kuvataan työn tausta, sisältö, käytetyt lähtötiedot ja työmenetelmät sekä tulokset (yleispiirteinen kartta). Yleispiirteisen kartan lisäksi laaditaan myös tarkemmat maakunta- ja kuntakohtaiset kartat.</a:t>
            </a:r>
          </a:p>
          <a:p>
            <a:pPr>
              <a:buClr>
                <a:srgbClr val="008091"/>
              </a:buClr>
            </a:pPr>
            <a:r>
              <a:rPr lang="fi-FI" sz="1400" dirty="0"/>
              <a:t>Kaikki tiedot maanteiden ominaisuuksista ja työnaikaisista analyyseistä viedään tieosittain paikkatietomuotoiseen </a:t>
            </a:r>
            <a:r>
              <a:rPr lang="fi-FI" sz="1400" dirty="0" err="1"/>
              <a:t>excel</a:t>
            </a:r>
            <a:r>
              <a:rPr lang="fi-FI" sz="1400" dirty="0"/>
              <a:t>-tietokantaan.</a:t>
            </a:r>
          </a:p>
          <a:p>
            <a:pPr>
              <a:buClr>
                <a:srgbClr val="008091"/>
              </a:buClr>
            </a:pPr>
            <a:r>
              <a:rPr lang="fi-FI" sz="1400" dirty="0"/>
              <a:t>Työn lopputulos viedään sekä </a:t>
            </a:r>
            <a:r>
              <a:rPr lang="fi-FI" sz="1400" dirty="0" err="1"/>
              <a:t>ArcGis</a:t>
            </a:r>
            <a:r>
              <a:rPr lang="fi-FI" sz="1400" dirty="0"/>
              <a:t> Online -karttapalveluun että Uudenmaan ELY-keskuksen TOUKO-karttapalveluun (taustalla sama paikkatietomuotoinen aineisto).</a:t>
            </a:r>
          </a:p>
          <a:p>
            <a:pPr>
              <a:buClr>
                <a:srgbClr val="008091"/>
              </a:buClr>
            </a:pPr>
            <a:r>
              <a:rPr lang="fi-FI" sz="1400" dirty="0"/>
              <a:t>Työn loppuaineistona tilaajalle toimitetaan raportti kalvosarjan muodossa, paikkatietomuotoinen tietokanta (</a:t>
            </a:r>
            <a:r>
              <a:rPr lang="fi-FI" sz="1400" dirty="0" err="1"/>
              <a:t>shape</a:t>
            </a:r>
            <a:r>
              <a:rPr lang="fi-FI" sz="1400" dirty="0"/>
              <a:t>-tiedosto/</a:t>
            </a:r>
            <a:r>
              <a:rPr lang="fi-FI" sz="1400" dirty="0" err="1"/>
              <a:t>geodatabase</a:t>
            </a:r>
            <a:r>
              <a:rPr lang="fi-FI" sz="1400" dirty="0"/>
              <a:t>), muistiot sekä työn aikana muodostunut paikkatietoaineisto lähtöaineistoineen.</a:t>
            </a:r>
          </a:p>
          <a:p>
            <a:pPr>
              <a:buClr>
                <a:srgbClr val="008091"/>
              </a:buClr>
            </a:pPr>
            <a:endParaRPr lang="fi-FI" sz="1400" dirty="0"/>
          </a:p>
        </p:txBody>
      </p:sp>
      <p:sp>
        <p:nvSpPr>
          <p:cNvPr id="14340"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171837C0-A444-4FE1-A7E2-3F0E2FF8CF7E}" type="datetime1">
              <a:rPr lang="fi-FI" altLang="fi-FI" sz="1000" smtClean="0"/>
              <a:pPr>
                <a:spcBef>
                  <a:spcPct val="0"/>
                </a:spcBef>
                <a:buFontTx/>
                <a:buNone/>
              </a:pPr>
              <a:t>20.12.2023</a:t>
            </a:fld>
            <a:r>
              <a:rPr lang="fi-FI" altLang="fi-FI" sz="1000"/>
              <a:t> | sivu </a:t>
            </a:r>
            <a:fld id="{C68CE450-C0C4-4716-9ED7-394316BDC05C}" type="slidenum">
              <a:rPr lang="fi-FI" altLang="fi-FI" sz="1000" smtClean="0"/>
              <a:pPr>
                <a:spcBef>
                  <a:spcPct val="0"/>
                </a:spcBef>
                <a:buFontTx/>
                <a:buNone/>
              </a:pPr>
              <a:t>8</a:t>
            </a:fld>
            <a:endParaRPr lang="fi-FI" altLang="fi-FI" sz="1000"/>
          </a:p>
        </p:txBody>
      </p:sp>
    </p:spTree>
    <p:extLst>
      <p:ext uri="{BB962C8B-B14F-4D97-AF65-F5344CB8AC3E}">
        <p14:creationId xmlns:p14="http://schemas.microsoft.com/office/powerpoint/2010/main" val="185620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17513" y="582613"/>
            <a:ext cx="8229600" cy="901700"/>
          </a:xfrm>
        </p:spPr>
        <p:txBody>
          <a:bodyPr>
            <a:normAutofit fontScale="90000"/>
          </a:bodyPr>
          <a:lstStyle/>
          <a:p>
            <a:pPr eaLnBrk="1" hangingPunct="1"/>
            <a:r>
              <a:rPr lang="fi-FI" altLang="fi-FI" dirty="0"/>
              <a:t>Laskennallisia perusteita maantieverkon määrittelyyn</a:t>
            </a:r>
          </a:p>
        </p:txBody>
      </p:sp>
      <p:sp>
        <p:nvSpPr>
          <p:cNvPr id="20483" name="Rectangle 3"/>
          <p:cNvSpPr>
            <a:spLocks noGrp="1" noChangeArrowheads="1"/>
          </p:cNvSpPr>
          <p:nvPr>
            <p:ph type="body" idx="1"/>
          </p:nvPr>
        </p:nvSpPr>
        <p:spPr>
          <a:xfrm>
            <a:off x="446088" y="1698625"/>
            <a:ext cx="8229600" cy="4525963"/>
          </a:xfrm>
        </p:spPr>
        <p:txBody>
          <a:bodyPr>
            <a:normAutofit lnSpcReduction="10000"/>
          </a:bodyPr>
          <a:lstStyle/>
          <a:p>
            <a:r>
              <a:rPr lang="fi-FI" sz="1600" dirty="0"/>
              <a:t>VE1 – Seudullista liikennettä yli 60 % ja lisäksi joko</a:t>
            </a:r>
          </a:p>
          <a:p>
            <a:pPr lvl="1">
              <a:buFont typeface="Arial" panose="020B0604020202020204" pitchFamily="34" charset="0"/>
              <a:buChar char="•"/>
            </a:pPr>
            <a:r>
              <a:rPr lang="fi-FI" sz="1400" dirty="0"/>
              <a:t>Seudullinen KVL &gt; 1 000 tai</a:t>
            </a:r>
          </a:p>
          <a:p>
            <a:pPr lvl="1">
              <a:buFont typeface="Arial" panose="020B0604020202020204" pitchFamily="34" charset="0"/>
              <a:buChar char="•"/>
            </a:pPr>
            <a:r>
              <a:rPr lang="fi-FI" sz="1400" dirty="0"/>
              <a:t>Seudullista työmatkaliikennettä yli 100 tai</a:t>
            </a:r>
          </a:p>
          <a:p>
            <a:pPr lvl="1">
              <a:buFont typeface="Arial" panose="020B0604020202020204" pitchFamily="34" charset="0"/>
              <a:buChar char="•"/>
            </a:pPr>
            <a:r>
              <a:rPr lang="fi-FI" sz="1400" dirty="0"/>
              <a:t>Kuntakeskuksia yhdistävä väylä</a:t>
            </a:r>
          </a:p>
          <a:p>
            <a:pPr marL="0" indent="0">
              <a:buNone/>
            </a:pPr>
            <a:endParaRPr lang="fi-FI" sz="1400" dirty="0"/>
          </a:p>
          <a:p>
            <a:pPr marL="0" indent="0">
              <a:buNone/>
            </a:pPr>
            <a:r>
              <a:rPr lang="fi-FI" sz="1600" dirty="0"/>
              <a:t>TAI</a:t>
            </a:r>
          </a:p>
          <a:p>
            <a:r>
              <a:rPr lang="fi-FI" sz="1600" dirty="0"/>
              <a:t>VE2 – Seudullista liikennettä yli 40 % ja lisäksi joko</a:t>
            </a:r>
          </a:p>
          <a:p>
            <a:pPr lvl="1">
              <a:buFont typeface="Arial" panose="020B0604020202020204" pitchFamily="34" charset="0"/>
              <a:buChar char="•"/>
            </a:pPr>
            <a:r>
              <a:rPr lang="fi-FI" sz="1400" dirty="0"/>
              <a:t>Seudullinen KVL &gt; 2 000 tai</a:t>
            </a:r>
          </a:p>
          <a:p>
            <a:pPr lvl="1">
              <a:buFont typeface="Arial" panose="020B0604020202020204" pitchFamily="34" charset="0"/>
              <a:buChar char="•"/>
            </a:pPr>
            <a:r>
              <a:rPr lang="fi-FI" sz="1400" dirty="0"/>
              <a:t>Seudullista työmatkaliikennettä yli 500 tai</a:t>
            </a:r>
          </a:p>
          <a:p>
            <a:pPr lvl="1">
              <a:buFont typeface="Arial" panose="020B0604020202020204" pitchFamily="34" charset="0"/>
              <a:buChar char="•"/>
            </a:pPr>
            <a:r>
              <a:rPr lang="fi-FI" sz="1400" dirty="0"/>
              <a:t>Isoja kuntakeskuksia yhdistävä väylä </a:t>
            </a:r>
          </a:p>
          <a:p>
            <a:pPr marL="0" indent="0">
              <a:buNone/>
            </a:pPr>
            <a:endParaRPr lang="fi-FI" sz="1400" dirty="0"/>
          </a:p>
          <a:p>
            <a:pPr marL="0" indent="0">
              <a:buNone/>
            </a:pPr>
            <a:r>
              <a:rPr lang="fi-FI" sz="1600" dirty="0"/>
              <a:t>TAI</a:t>
            </a:r>
          </a:p>
          <a:p>
            <a:r>
              <a:rPr lang="fi-FI" sz="1600" dirty="0"/>
              <a:t>VE3 – Toteutuu kaksi ehtoa seudullisesti merkittävästä tiestä ja yksi ehto seudullisesti melko merkittävästä tiestä (luku suluissa) </a:t>
            </a:r>
          </a:p>
          <a:p>
            <a:pPr lvl="1">
              <a:buFont typeface="Arial" panose="020B0604020202020204" pitchFamily="34" charset="0"/>
              <a:buChar char="•"/>
            </a:pPr>
            <a:r>
              <a:rPr lang="fi-FI" sz="1400" dirty="0"/>
              <a:t>Seudullisen liikenteen osuus &gt; 60 % (40 %)</a:t>
            </a:r>
          </a:p>
          <a:p>
            <a:pPr lvl="1">
              <a:buFont typeface="Arial" panose="020B0604020202020204" pitchFamily="34" charset="0"/>
              <a:buChar char="•"/>
            </a:pPr>
            <a:r>
              <a:rPr lang="fi-FI" sz="1400" dirty="0"/>
              <a:t>Seudullinen KVL &gt; 2 000 (1 000)</a:t>
            </a:r>
          </a:p>
          <a:p>
            <a:pPr lvl="1">
              <a:buFont typeface="Arial" panose="020B0604020202020204" pitchFamily="34" charset="0"/>
              <a:buChar char="•"/>
            </a:pPr>
            <a:r>
              <a:rPr lang="fi-FI" sz="1400" dirty="0"/>
              <a:t>Seudullista työmatkaliikennettä yli 500 (100)</a:t>
            </a:r>
          </a:p>
          <a:p>
            <a:pPr lvl="1">
              <a:buFont typeface="Arial" panose="020B0604020202020204" pitchFamily="34" charset="0"/>
              <a:buChar char="•"/>
            </a:pPr>
            <a:r>
              <a:rPr lang="fi-FI" sz="1400" dirty="0"/>
              <a:t>Isoja kuntakeskuksia yhdistävä väylä (kuntakeskuksia yhdistävä väylä)</a:t>
            </a:r>
          </a:p>
        </p:txBody>
      </p:sp>
      <p:sp>
        <p:nvSpPr>
          <p:cNvPr id="21508" name="Dian numeron paikkamerkki 3"/>
          <p:cNvSpPr>
            <a:spLocks noGrp="1"/>
          </p:cNvSpPr>
          <p:nvPr>
            <p:ph type="sldNum" sz="quarter" idx="4294967295"/>
          </p:nvPr>
        </p:nvSpPr>
        <p:spPr bwMode="auto">
          <a:xfrm>
            <a:off x="468313" y="6381750"/>
            <a:ext cx="23749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i-FI" altLang="fi-FI" sz="1000"/>
              <a:t>Linea Konsultit Oy | </a:t>
            </a:r>
            <a:fld id="{DDC3F75D-F764-4F17-8E50-B25652B8D88F}" type="datetime1">
              <a:rPr lang="fi-FI" altLang="fi-FI" sz="1000" smtClean="0"/>
              <a:pPr>
                <a:spcBef>
                  <a:spcPct val="0"/>
                </a:spcBef>
                <a:buFontTx/>
                <a:buNone/>
              </a:pPr>
              <a:t>20.12.2023</a:t>
            </a:fld>
            <a:r>
              <a:rPr lang="fi-FI" altLang="fi-FI" sz="1000"/>
              <a:t> | sivu </a:t>
            </a:r>
            <a:fld id="{59E5FB94-3E8C-497D-95DE-ECC0BBC140BB}" type="slidenum">
              <a:rPr lang="fi-FI" altLang="fi-FI" sz="1000" smtClean="0"/>
              <a:pPr>
                <a:spcBef>
                  <a:spcPct val="0"/>
                </a:spcBef>
                <a:buFontTx/>
                <a:buNone/>
              </a:pPr>
              <a:t>9</a:t>
            </a:fld>
            <a:endParaRPr lang="fi-FI" altLang="fi-FI" sz="1000"/>
          </a:p>
        </p:txBody>
      </p:sp>
    </p:spTree>
    <p:extLst>
      <p:ext uri="{BB962C8B-B14F-4D97-AF65-F5344CB8AC3E}">
        <p14:creationId xmlns:p14="http://schemas.microsoft.com/office/powerpoint/2010/main" val="51345993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3684</TotalTime>
  <Words>1122</Words>
  <Application>Microsoft Office PowerPoint</Application>
  <PresentationFormat>Näytössä katseltava diaesitys (4:3)</PresentationFormat>
  <Paragraphs>104</Paragraphs>
  <Slides>11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Rotis Sans Serif Std</vt:lpstr>
      <vt:lpstr>Times New Roman</vt:lpstr>
      <vt:lpstr>Office-teema</vt:lpstr>
      <vt:lpstr>PowerPoint-esitys</vt:lpstr>
      <vt:lpstr>Kokouksessa keskusteltavia/sovittavia asioita</vt:lpstr>
      <vt:lpstr>Muutokset tarkasteltavassa verkossa</vt:lpstr>
      <vt:lpstr>Työn tausta, tavoitteet ja hyödyntäminen</vt:lpstr>
      <vt:lpstr>Työn sisältö ja menetelmät (seudullinen merkitys)</vt:lpstr>
      <vt:lpstr>Työn sisältö ja menetelmät (yksityistierajapinta)</vt:lpstr>
      <vt:lpstr>Työn lopputulos</vt:lpstr>
      <vt:lpstr>Työn lopputuotteet</vt:lpstr>
      <vt:lpstr>Laskennallisia perusteita maantieverkon määrittelyyn</vt:lpstr>
      <vt:lpstr>Osallistuminen ja vuoropuhelu</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Hanna Aalto</dc:creator>
  <cp:lastModifiedBy>Mikko Seila</cp:lastModifiedBy>
  <cp:revision>145</cp:revision>
  <cp:lastPrinted>2016-04-19T11:34:00Z</cp:lastPrinted>
  <dcterms:created xsi:type="dcterms:W3CDTF">2013-11-08T10:57:33Z</dcterms:created>
  <dcterms:modified xsi:type="dcterms:W3CDTF">2023-12-20T10:55:02Z</dcterms:modified>
</cp:coreProperties>
</file>